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672" r:id="rId4"/>
    <p:sldId id="674" r:id="rId5"/>
    <p:sldId id="675" r:id="rId6"/>
    <p:sldId id="676" r:id="rId7"/>
    <p:sldId id="677" r:id="rId8"/>
    <p:sldId id="678" r:id="rId9"/>
    <p:sldId id="673" r:id="rId10"/>
    <p:sldId id="679" r:id="rId11"/>
    <p:sldId id="680" r:id="rId12"/>
    <p:sldId id="681" r:id="rId13"/>
    <p:sldId id="682" r:id="rId14"/>
    <p:sldId id="683" r:id="rId15"/>
    <p:sldId id="684" r:id="rId16"/>
    <p:sldId id="686" r:id="rId17"/>
    <p:sldId id="687" r:id="rId18"/>
    <p:sldId id="688" r:id="rId19"/>
    <p:sldId id="690" r:id="rId20"/>
    <p:sldId id="691" r:id="rId21"/>
    <p:sldId id="685" r:id="rId22"/>
    <p:sldId id="696" r:id="rId23"/>
    <p:sldId id="697" r:id="rId24"/>
    <p:sldId id="698" r:id="rId25"/>
    <p:sldId id="699" r:id="rId26"/>
    <p:sldId id="700" r:id="rId27"/>
    <p:sldId id="701" r:id="rId28"/>
    <p:sldId id="689" r:id="rId29"/>
    <p:sldId id="703" r:id="rId30"/>
    <p:sldId id="704" r:id="rId31"/>
    <p:sldId id="702" r:id="rId32"/>
    <p:sldId id="705" r:id="rId33"/>
    <p:sldId id="706" r:id="rId34"/>
    <p:sldId id="694" r:id="rId35"/>
    <p:sldId id="350" r:id="rId36"/>
  </p:sldIdLst>
  <p:sldSz cx="20104100" cy="11309350"/>
  <p:notesSz cx="20104100" cy="113093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10" userDrawn="1">
          <p15:clr>
            <a:srgbClr val="A4A3A4"/>
          </p15:clr>
        </p15:guide>
        <p15:guide id="2" pos="2156" userDrawn="1">
          <p15:clr>
            <a:srgbClr val="A4A3A4"/>
          </p15:clr>
        </p15:guide>
        <p15:guide id="3" pos="63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injae" initials="ki" lastIdx="1" clrIdx="0">
    <p:extLst>
      <p:ext uri="{19B8F6BF-5375-455C-9EA6-DF929625EA0E}">
        <p15:presenceInfo xmlns:p15="http://schemas.microsoft.com/office/powerpoint/2012/main" userId="0d810a3c48a377f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5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89" autoAdjust="0"/>
    <p:restoredTop sz="94660"/>
  </p:normalViewPr>
  <p:slideViewPr>
    <p:cSldViewPr>
      <p:cViewPr varScale="1">
        <p:scale>
          <a:sx n="43" d="100"/>
          <a:sy n="43" d="100"/>
        </p:scale>
        <p:origin x="72" y="618"/>
      </p:cViewPr>
      <p:guideLst>
        <p:guide orient="horz" pos="3610"/>
        <p:guide pos="2156"/>
        <p:guide pos="633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71" d="100"/>
          <a:sy n="71" d="100"/>
        </p:scale>
        <p:origin x="186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ABF38-F324-48C9-A44B-6303ADE4B825}" type="datetimeFigureOut">
              <a:rPr lang="ko-KR" altLang="en-US" smtClean="0"/>
              <a:t>2020-06-24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B878E-759A-4CE6-AC00-2498487EA9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681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735532" y="1934884"/>
            <a:ext cx="12633034" cy="1282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1" i="0">
                <a:solidFill>
                  <a:srgbClr val="FFFB00"/>
                </a:solidFill>
                <a:latin typeface="Noto Sans Mono CJK KR Bold"/>
                <a:cs typeface="Noto Sans Mono CJK KR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5620444" y="6741021"/>
            <a:ext cx="8863211" cy="2853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750" b="1" i="0">
                <a:solidFill>
                  <a:schemeClr val="bg1"/>
                </a:solidFill>
                <a:latin typeface="Noto Sans Mono CJK KR Bold"/>
                <a:cs typeface="Noto Sans Mono CJK KR Bol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BF56-C8D6-4655-A66D-40ACFE36D350}" type="datetime1">
              <a:rPr lang="en-US" altLang="ko-KR" smtClean="0"/>
              <a:t>6/24/2020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noFill/>
        </p:spPr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950" b="1" i="0">
                <a:solidFill>
                  <a:srgbClr val="FFFB00"/>
                </a:solidFill>
                <a:latin typeface="Noto Sans Mono CJK KR Bold"/>
                <a:cs typeface="Noto Sans Mono CJK KR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bg1"/>
                </a:solidFill>
                <a:latin typeface="UnDotum"/>
                <a:cs typeface="Un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9E442-B2D1-4971-B354-2A4B94B45D54}" type="datetime1">
              <a:rPr lang="en-US" altLang="ko-KR" smtClean="0"/>
              <a:t>6/24/2020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950" b="1" i="0">
                <a:solidFill>
                  <a:srgbClr val="FFFB00"/>
                </a:solidFill>
                <a:latin typeface="Noto Sans Mono CJK KR Bold"/>
                <a:cs typeface="Noto Sans Mono CJK KR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2A4C1-F97B-4CF8-AC46-D57A9DFECA3B}" type="datetime1">
              <a:rPr lang="en-US" altLang="ko-KR" smtClean="0"/>
              <a:t>6/24/2020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64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7923956" y="675476"/>
            <a:ext cx="196643" cy="159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8145101" y="675476"/>
            <a:ext cx="196747" cy="159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8361430" y="723014"/>
            <a:ext cx="110572" cy="112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7825733" y="654017"/>
            <a:ext cx="724535" cy="200025"/>
          </a:xfrm>
          <a:custGeom>
            <a:avLst/>
            <a:gdLst/>
            <a:ahLst/>
            <a:cxnLst/>
            <a:rect l="l" t="t" r="r" b="b"/>
            <a:pathLst>
              <a:path w="724534" h="200025">
                <a:moveTo>
                  <a:pt x="58318" y="14757"/>
                </a:moveTo>
                <a:lnTo>
                  <a:pt x="11239" y="44805"/>
                </a:lnTo>
                <a:lnTo>
                  <a:pt x="0" y="99885"/>
                </a:lnTo>
                <a:lnTo>
                  <a:pt x="2908" y="128447"/>
                </a:lnTo>
                <a:lnTo>
                  <a:pt x="11239" y="154978"/>
                </a:lnTo>
                <a:lnTo>
                  <a:pt x="24434" y="178955"/>
                </a:lnTo>
                <a:lnTo>
                  <a:pt x="41884" y="199809"/>
                </a:lnTo>
                <a:lnTo>
                  <a:pt x="58318" y="185000"/>
                </a:lnTo>
                <a:lnTo>
                  <a:pt x="44589" y="166827"/>
                </a:lnTo>
                <a:lnTo>
                  <a:pt x="34277" y="146304"/>
                </a:lnTo>
                <a:lnTo>
                  <a:pt x="27800" y="123850"/>
                </a:lnTo>
                <a:lnTo>
                  <a:pt x="25552" y="99885"/>
                </a:lnTo>
                <a:lnTo>
                  <a:pt x="27800" y="75933"/>
                </a:lnTo>
                <a:lnTo>
                  <a:pt x="34277" y="53479"/>
                </a:lnTo>
                <a:lnTo>
                  <a:pt x="44589" y="32956"/>
                </a:lnTo>
                <a:lnTo>
                  <a:pt x="58318" y="14757"/>
                </a:lnTo>
                <a:close/>
              </a:path>
              <a:path w="724534" h="200025">
                <a:moveTo>
                  <a:pt x="723963" y="99885"/>
                </a:moveTo>
                <a:lnTo>
                  <a:pt x="721055" y="71335"/>
                </a:lnTo>
                <a:lnTo>
                  <a:pt x="712724" y="44805"/>
                </a:lnTo>
                <a:lnTo>
                  <a:pt x="699579" y="20840"/>
                </a:lnTo>
                <a:lnTo>
                  <a:pt x="682180" y="0"/>
                </a:lnTo>
                <a:lnTo>
                  <a:pt x="665734" y="14757"/>
                </a:lnTo>
                <a:lnTo>
                  <a:pt x="679437" y="32956"/>
                </a:lnTo>
                <a:lnTo>
                  <a:pt x="689749" y="53479"/>
                </a:lnTo>
                <a:lnTo>
                  <a:pt x="696252" y="75933"/>
                </a:lnTo>
                <a:lnTo>
                  <a:pt x="698512" y="99885"/>
                </a:lnTo>
                <a:lnTo>
                  <a:pt x="696252" y="123850"/>
                </a:lnTo>
                <a:lnTo>
                  <a:pt x="689749" y="146304"/>
                </a:lnTo>
                <a:lnTo>
                  <a:pt x="679437" y="166827"/>
                </a:lnTo>
                <a:lnTo>
                  <a:pt x="665734" y="185000"/>
                </a:lnTo>
                <a:lnTo>
                  <a:pt x="682180" y="199809"/>
                </a:lnTo>
                <a:lnTo>
                  <a:pt x="699579" y="178955"/>
                </a:lnTo>
                <a:lnTo>
                  <a:pt x="712724" y="154990"/>
                </a:lnTo>
                <a:lnTo>
                  <a:pt x="721055" y="128447"/>
                </a:lnTo>
                <a:lnTo>
                  <a:pt x="723963" y="99885"/>
                </a:lnTo>
                <a:close/>
              </a:path>
            </a:pathLst>
          </a:custGeom>
          <a:solidFill>
            <a:srgbClr val="FF5A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7656949" y="725339"/>
            <a:ext cx="25400" cy="107950"/>
          </a:xfrm>
          <a:custGeom>
            <a:avLst/>
            <a:gdLst/>
            <a:ahLst/>
            <a:cxnLst/>
            <a:rect l="l" t="t" r="r" b="b"/>
            <a:pathLst>
              <a:path w="25400" h="107950">
                <a:moveTo>
                  <a:pt x="24920" y="0"/>
                </a:moveTo>
                <a:lnTo>
                  <a:pt x="0" y="0"/>
                </a:lnTo>
                <a:lnTo>
                  <a:pt x="0" y="107724"/>
                </a:lnTo>
                <a:lnTo>
                  <a:pt x="24920" y="107724"/>
                </a:lnTo>
                <a:lnTo>
                  <a:pt x="24920" y="0"/>
                </a:lnTo>
                <a:close/>
              </a:path>
            </a:pathLst>
          </a:custGeom>
          <a:solidFill>
            <a:srgbClr val="FF5A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7703545" y="674325"/>
            <a:ext cx="71725" cy="1587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7653913" y="677256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80" h="30479">
                <a:moveTo>
                  <a:pt x="23559" y="0"/>
                </a:moveTo>
                <a:lnTo>
                  <a:pt x="6806" y="0"/>
                </a:lnTo>
                <a:lnTo>
                  <a:pt x="0" y="6806"/>
                </a:lnTo>
                <a:lnTo>
                  <a:pt x="0" y="23559"/>
                </a:lnTo>
                <a:lnTo>
                  <a:pt x="6806" y="30365"/>
                </a:lnTo>
                <a:lnTo>
                  <a:pt x="23559" y="30365"/>
                </a:lnTo>
                <a:lnTo>
                  <a:pt x="30365" y="23559"/>
                </a:lnTo>
                <a:lnTo>
                  <a:pt x="30365" y="6806"/>
                </a:lnTo>
                <a:close/>
              </a:path>
            </a:pathLst>
          </a:custGeom>
          <a:solidFill>
            <a:srgbClr val="FF5A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8593465" y="675267"/>
            <a:ext cx="342083" cy="1597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8976490" y="683539"/>
            <a:ext cx="316220" cy="1515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9322238" y="683958"/>
            <a:ext cx="111724" cy="1509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950" b="1" i="0">
                <a:solidFill>
                  <a:srgbClr val="FFFB00"/>
                </a:solidFill>
                <a:latin typeface="Noto Sans Mono CJK KR Bold"/>
                <a:cs typeface="Noto Sans Mono CJK KR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CDB94-41F4-480C-9CD6-71482AB88EF3}" type="datetime1">
              <a:rPr lang="en-US" altLang="ko-KR" smtClean="0"/>
              <a:t>6/24/2020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7E390-8255-4307-A9A8-6ADFE7C803F2}" type="datetime1">
              <a:rPr lang="en-US" altLang="ko-KR" smtClean="0"/>
              <a:t>6/24/2020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53750" y="1735937"/>
            <a:ext cx="5596598" cy="1696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950" b="1" i="0">
                <a:solidFill>
                  <a:srgbClr val="FFFB00"/>
                </a:solidFill>
                <a:latin typeface="Noto Sans Mono CJK KR Bold"/>
                <a:cs typeface="Noto Sans Mono CJK KR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48030" y="4332717"/>
            <a:ext cx="9808038" cy="5460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chemeClr val="bg1"/>
                </a:solidFill>
                <a:latin typeface="UnDotum"/>
                <a:cs typeface="UnDot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EEDF7-83C9-4BF5-88CF-AD7AD7B0504B}" type="datetime1">
              <a:rPr lang="en-US" altLang="ko-KR" smtClean="0"/>
              <a:t>6/24/2020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 sz="24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B6F15528-21DE-4FAA-801E-634DDDAF4B2B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9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3.pn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microsoft.com/office/2007/relationships/hdphoto" Target="../media/hdphoto3.wdp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jpeg"/><Relationship Id="rId4" Type="http://schemas.openxmlformats.org/officeDocument/2006/relationships/image" Target="../media/image56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09369" y="3406265"/>
            <a:ext cx="18371474" cy="180241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altLang="ko-KR" sz="8000" dirty="0">
                <a:solidFill>
                  <a:schemeClr val="bg1"/>
                </a:solidFill>
                <a:cs typeface="Nirmala UI Semilight" panose="020B0402040204020203" pitchFamily="34" charset="0"/>
              </a:rPr>
              <a:t>Smart Labeler</a:t>
            </a:r>
            <a:br>
              <a:rPr lang="en-US" altLang="ko-KR" sz="8000" dirty="0">
                <a:solidFill>
                  <a:schemeClr val="bg1"/>
                </a:solidFill>
                <a:cs typeface="Nirmala UI Semilight" panose="020B0402040204020203" pitchFamily="34" charset="0"/>
              </a:rPr>
            </a:br>
            <a:r>
              <a:rPr lang="ko-KR" altLang="en-US" sz="3200" dirty="0">
                <a:solidFill>
                  <a:schemeClr val="bg1"/>
                </a:solidFill>
                <a:cs typeface="Nirmala UI Semilight" panose="020B0402040204020203" pitchFamily="34" charset="0"/>
              </a:rPr>
              <a:t>데이터 레이블링 자동화 서비스</a:t>
            </a:r>
            <a:endParaRPr sz="3200" dirty="0">
              <a:solidFill>
                <a:schemeClr val="bg1"/>
              </a:solidFill>
              <a:cs typeface="Nirmala UI Semilight" panose="020B0402040204020203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7296" y="5813793"/>
            <a:ext cx="16116554" cy="102855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6534150">
              <a:lnSpc>
                <a:spcPct val="122400"/>
              </a:lnSpc>
            </a:pPr>
            <a:r>
              <a:rPr lang="ko-KR" altLang="en-US" sz="2800" b="1" dirty="0">
                <a:solidFill>
                  <a:schemeClr val="bg1"/>
                </a:solidFill>
                <a:cs typeface="Nirmala UI Semilight" panose="020B0402040204020203" pitchFamily="34" charset="0"/>
              </a:rPr>
              <a:t>창업 </a:t>
            </a:r>
            <a:r>
              <a:rPr lang="ko-KR" altLang="en-US" sz="2800" b="1" dirty="0" err="1">
                <a:solidFill>
                  <a:schemeClr val="bg1"/>
                </a:solidFill>
                <a:cs typeface="Nirmala UI Semilight" panose="020B0402040204020203" pitchFamily="34" charset="0"/>
              </a:rPr>
              <a:t>캡스톤</a:t>
            </a:r>
            <a:r>
              <a:rPr lang="ko-KR" altLang="en-US" sz="2800" b="1" dirty="0">
                <a:solidFill>
                  <a:schemeClr val="bg1"/>
                </a:solidFill>
                <a:cs typeface="Nirmala UI Semilight" panose="020B0402040204020203" pitchFamily="34" charset="0"/>
              </a:rPr>
              <a:t> 디자인</a:t>
            </a:r>
            <a:r>
              <a:rPr lang="en-US" altLang="ko-KR" sz="2800" b="1" spc="-15" dirty="0">
                <a:solidFill>
                  <a:srgbClr val="FFFFFF"/>
                </a:solidFill>
                <a:latin typeface="Noto Sans CJK KR Bold"/>
                <a:cs typeface="Nirmala UI Semilight" panose="020B0402040204020203" pitchFamily="34" charset="0"/>
              </a:rPr>
              <a:t> </a:t>
            </a:r>
            <a:r>
              <a:rPr lang="en-US" altLang="ko-KR" sz="2800" b="1" spc="-15" dirty="0">
                <a:solidFill>
                  <a:srgbClr val="FFFFFF"/>
                </a:solidFill>
                <a:latin typeface="Noto Sans CJK KR Bold"/>
                <a:cs typeface="Noto Sans CJK KR Bold"/>
              </a:rPr>
              <a:t>TEAM_4 </a:t>
            </a:r>
          </a:p>
          <a:p>
            <a:pPr marL="12700" marR="6534150">
              <a:lnSpc>
                <a:spcPct val="122400"/>
              </a:lnSpc>
            </a:pPr>
            <a:r>
              <a:rPr lang="ko-KR" altLang="en-US" sz="2800" b="1" spc="-15" dirty="0">
                <a:solidFill>
                  <a:srgbClr val="FFFFFF"/>
                </a:solidFill>
                <a:latin typeface="Noto Sans CJK KR Bold"/>
                <a:cs typeface="Noto Sans CJK KR Bold"/>
              </a:rPr>
              <a:t>김경민</a:t>
            </a:r>
            <a:r>
              <a:rPr lang="en-US" altLang="ko-KR" sz="2800" b="1" spc="-15" dirty="0">
                <a:solidFill>
                  <a:srgbClr val="FFFFFF"/>
                </a:solidFill>
                <a:latin typeface="Noto Sans CJK KR Bold"/>
                <a:cs typeface="Noto Sans CJK KR Bold"/>
              </a:rPr>
              <a:t>, </a:t>
            </a:r>
            <a:r>
              <a:rPr lang="ko-KR" altLang="en-US" sz="2800" b="1" spc="-15" dirty="0" err="1">
                <a:solidFill>
                  <a:srgbClr val="FFFFFF"/>
                </a:solidFill>
                <a:latin typeface="Noto Sans CJK KR Bold"/>
                <a:cs typeface="Noto Sans CJK KR Bold"/>
              </a:rPr>
              <a:t>김인제</a:t>
            </a:r>
            <a:r>
              <a:rPr lang="en-US" altLang="ko-KR" sz="2800" b="1" spc="-15" dirty="0">
                <a:solidFill>
                  <a:srgbClr val="FFFFFF"/>
                </a:solidFill>
                <a:latin typeface="Noto Sans CJK KR Bold"/>
                <a:cs typeface="Noto Sans CJK KR Bold"/>
              </a:rPr>
              <a:t>, </a:t>
            </a:r>
            <a:r>
              <a:rPr lang="ko-KR" altLang="en-US" sz="2800" b="1" spc="-15" dirty="0">
                <a:solidFill>
                  <a:srgbClr val="FFFFFF"/>
                </a:solidFill>
                <a:latin typeface="Noto Sans CJK KR Bold"/>
                <a:cs typeface="Noto Sans CJK KR Bold"/>
              </a:rPr>
              <a:t>박재현</a:t>
            </a:r>
            <a:r>
              <a:rPr lang="en-US" altLang="ko-KR" sz="2800" b="1" spc="-15" dirty="0">
                <a:solidFill>
                  <a:srgbClr val="FFFFFF"/>
                </a:solidFill>
                <a:latin typeface="Noto Sans CJK KR Bold"/>
                <a:cs typeface="Noto Sans CJK KR Bold"/>
              </a:rPr>
              <a:t>, </a:t>
            </a:r>
            <a:r>
              <a:rPr lang="ko-KR" altLang="en-US" sz="2800" b="1" spc="-15" dirty="0">
                <a:solidFill>
                  <a:srgbClr val="FFFFFF"/>
                </a:solidFill>
                <a:latin typeface="Noto Sans CJK KR Bold"/>
                <a:cs typeface="Noto Sans CJK KR Bold"/>
              </a:rPr>
              <a:t>채현욱</a:t>
            </a:r>
            <a:endParaRPr lang="en-US" altLang="ko-KR" sz="2800" b="1" spc="-15" dirty="0">
              <a:solidFill>
                <a:srgbClr val="FFFFFF"/>
              </a:solidFill>
              <a:latin typeface="Noto Sans CJK KR Bold"/>
              <a:cs typeface="Noto Sans CJK KR Bold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72176" y="5654278"/>
            <a:ext cx="18759805" cy="0"/>
          </a:xfrm>
          <a:custGeom>
            <a:avLst/>
            <a:gdLst/>
            <a:ahLst/>
            <a:cxnLst/>
            <a:rect l="l" t="t" r="r" b="b"/>
            <a:pathLst>
              <a:path w="18759805">
                <a:moveTo>
                  <a:pt x="0" y="0"/>
                </a:moveTo>
                <a:lnTo>
                  <a:pt x="18759742" y="0"/>
                </a:lnTo>
              </a:path>
            </a:pathLst>
          </a:custGeom>
          <a:ln w="20941">
            <a:solidFill>
              <a:srgbClr val="FF64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9">
            <a:extLst>
              <a:ext uri="{FF2B5EF4-FFF2-40B4-BE49-F238E27FC236}">
                <a16:creationId xmlns:a16="http://schemas.microsoft.com/office/drawing/2014/main" id="{2F808AD7-CB91-4EA7-ADA6-EE14D329F4F6}"/>
              </a:ext>
            </a:extLst>
          </p:cNvPr>
          <p:cNvSpPr txBox="1"/>
          <p:nvPr/>
        </p:nvSpPr>
        <p:spPr>
          <a:xfrm>
            <a:off x="717296" y="10104162"/>
            <a:ext cx="11163554" cy="57233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6534150">
              <a:lnSpc>
                <a:spcPct val="122400"/>
              </a:lnSpc>
            </a:pPr>
            <a:r>
              <a:rPr lang="en-US" altLang="ko-KR" sz="3200" b="1" spc="-15" dirty="0">
                <a:solidFill>
                  <a:srgbClr val="FFFFFF"/>
                </a:solidFill>
                <a:latin typeface="Noto Sans CJK KR Bold"/>
                <a:cs typeface="Noto Sans CJK KR Bold"/>
              </a:rPr>
              <a:t>2020. 06. 25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567B3ED-44A2-4117-8517-9232AC0634A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</a:t>
            </a:fld>
            <a:endParaRPr lang="ko-KR" altLang="en-US" dirty="0"/>
          </a:p>
        </p:txBody>
      </p:sp>
      <p:pic>
        <p:nvPicPr>
          <p:cNvPr id="1026" name="Picture 2" descr="태그이미지, 사진, 상업적 이미지사이트 - 123RF">
            <a:extLst>
              <a:ext uri="{FF2B5EF4-FFF2-40B4-BE49-F238E27FC236}">
                <a16:creationId xmlns:a16="http://schemas.microsoft.com/office/drawing/2014/main" id="{5DDFA598-290F-410C-8AF1-566847611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10000" r="98000">
                        <a14:foregroundMark x1="93778" y1="52000" x2="98000" y2="60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89"/>
          <a:stretch/>
        </p:blipFill>
        <p:spPr bwMode="auto">
          <a:xfrm>
            <a:off x="6927850" y="3683000"/>
            <a:ext cx="1413115" cy="94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DFBE4A4-97A6-4506-9385-48086D44E655}"/>
              </a:ext>
            </a:extLst>
          </p:cNvPr>
          <p:cNvCxnSpPr/>
          <p:nvPr/>
        </p:nvCxnSpPr>
        <p:spPr>
          <a:xfrm>
            <a:off x="6752362" y="4130675"/>
            <a:ext cx="3122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9">
            <a:extLst>
              <a:ext uri="{FF2B5EF4-FFF2-40B4-BE49-F238E27FC236}">
                <a16:creationId xmlns:a16="http://schemas.microsoft.com/office/drawing/2014/main" id="{7F35A6B7-F90A-4E35-BEB8-7AFF37816AC1}"/>
              </a:ext>
            </a:extLst>
          </p:cNvPr>
          <p:cNvSpPr txBox="1"/>
          <p:nvPr/>
        </p:nvSpPr>
        <p:spPr>
          <a:xfrm>
            <a:off x="4108450" y="10607675"/>
            <a:ext cx="19942983" cy="32944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6534150">
              <a:lnSpc>
                <a:spcPct val="122400"/>
              </a:lnSpc>
            </a:pPr>
            <a:r>
              <a:rPr lang="en-US" altLang="ko-KR" b="1" dirty="0">
                <a:solidFill>
                  <a:schemeClr val="bg1"/>
                </a:solidFill>
                <a:cs typeface="Nirmala UI Semilight" panose="020B0402040204020203" pitchFamily="34" charset="0"/>
              </a:rPr>
              <a:t>"</a:t>
            </a:r>
            <a:r>
              <a:rPr lang="ko-KR" altLang="en-US" b="1" dirty="0">
                <a:solidFill>
                  <a:schemeClr val="bg1"/>
                </a:solidFill>
                <a:cs typeface="Nirmala UI Semilight" panose="020B0402040204020203" pitchFamily="34" charset="0"/>
              </a:rPr>
              <a:t>우리 팀</a:t>
            </a:r>
            <a:r>
              <a:rPr lang="en-US" altLang="ko-KR" b="1" dirty="0">
                <a:solidFill>
                  <a:schemeClr val="bg1"/>
                </a:solidFill>
                <a:cs typeface="Nirmala UI Semilight" panose="020B0402040204020203" pitchFamily="34" charset="0"/>
              </a:rPr>
              <a:t>(Team4)</a:t>
            </a:r>
            <a:r>
              <a:rPr lang="ko-KR" altLang="en-US" b="1" dirty="0">
                <a:solidFill>
                  <a:schemeClr val="bg1"/>
                </a:solidFill>
                <a:cs typeface="Nirmala UI Semilight" panose="020B0402040204020203" pitchFamily="34" charset="0"/>
              </a:rPr>
              <a:t>은 정직하게 시험에 임할 것이며</a:t>
            </a:r>
            <a:r>
              <a:rPr lang="en-US" altLang="ko-KR" b="1" dirty="0">
                <a:solidFill>
                  <a:schemeClr val="bg1"/>
                </a:solidFill>
                <a:cs typeface="Nirmala UI Semilight" panose="020B0402040204020203" pitchFamily="34" charset="0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cs typeface="Nirmala UI Semilight" panose="020B0402040204020203" pitchFamily="34" charset="0"/>
              </a:rPr>
              <a:t>절대로 부정행위를 하지 않을 것을 서약합니다</a:t>
            </a:r>
            <a:r>
              <a:rPr lang="en-US" altLang="ko-KR" b="1" dirty="0">
                <a:solidFill>
                  <a:schemeClr val="bg1"/>
                </a:solidFill>
                <a:cs typeface="Nirmala UI Semilight" panose="020B0402040204020203" pitchFamily="34" charset="0"/>
              </a:rPr>
              <a:t>.(</a:t>
            </a:r>
            <a:r>
              <a:rPr lang="ko-KR" altLang="en-US" b="1" dirty="0">
                <a:solidFill>
                  <a:schemeClr val="bg1"/>
                </a:solidFill>
                <a:cs typeface="Nirmala UI Semilight" panose="020B0402040204020203" pitchFamily="34" charset="0"/>
              </a:rPr>
              <a:t>박재현</a:t>
            </a:r>
            <a:r>
              <a:rPr lang="en-US" altLang="ko-KR" b="1" dirty="0">
                <a:solidFill>
                  <a:schemeClr val="bg1"/>
                </a:solidFill>
                <a:cs typeface="Nirmala UI Semilight" panose="020B0402040204020203" pitchFamily="34" charset="0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cs typeface="Nirmala UI Semilight" panose="020B0402040204020203" pitchFamily="34" charset="0"/>
              </a:rPr>
              <a:t>김경민</a:t>
            </a:r>
            <a:r>
              <a:rPr lang="en-US" altLang="ko-KR" b="1" dirty="0">
                <a:solidFill>
                  <a:schemeClr val="bg1"/>
                </a:solidFill>
                <a:cs typeface="Nirmala UI Semilight" panose="020B0402040204020203" pitchFamily="34" charset="0"/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  <a:cs typeface="Nirmala UI Semilight" panose="020B0402040204020203" pitchFamily="34" charset="0"/>
              </a:rPr>
              <a:t>김인제</a:t>
            </a:r>
            <a:r>
              <a:rPr lang="en-US" altLang="ko-KR" b="1" dirty="0">
                <a:solidFill>
                  <a:schemeClr val="bg1"/>
                </a:solidFill>
                <a:cs typeface="Nirmala UI Semilight" panose="020B0402040204020203" pitchFamily="34" charset="0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cs typeface="Nirmala UI Semilight" panose="020B0402040204020203" pitchFamily="34" charset="0"/>
              </a:rPr>
              <a:t>채현욱</a:t>
            </a:r>
            <a:r>
              <a:rPr lang="en-US" altLang="ko-KR" b="1" dirty="0">
                <a:solidFill>
                  <a:schemeClr val="bg1"/>
                </a:solidFill>
                <a:cs typeface="Nirmala UI Semilight" panose="020B0402040204020203" pitchFamily="34" charset="0"/>
              </a:rPr>
              <a:t>)"</a:t>
            </a:r>
            <a:endParaRPr lang="en-US" altLang="ko-KR" b="1" spc="-15" dirty="0">
              <a:solidFill>
                <a:srgbClr val="FFFFFF"/>
              </a:solidFill>
              <a:latin typeface="Noto Sans CJK KR Bold"/>
              <a:cs typeface="Noto Sans CJK KR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472816-D26B-4B39-AE75-64899CFDE0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10</a:t>
            </a:fld>
            <a:endParaRPr lang="ko-KR" altLang="en-US"/>
          </a:p>
        </p:txBody>
      </p:sp>
      <p:pic>
        <p:nvPicPr>
          <p:cNvPr id="3080" name="Picture 8" descr="Tesla 로고, Tesla Motors Car Tesla Model S 로고, 테슬라, 각도 ...">
            <a:extLst>
              <a:ext uri="{FF2B5EF4-FFF2-40B4-BE49-F238E27FC236}">
                <a16:creationId xmlns:a16="http://schemas.microsoft.com/office/drawing/2014/main" id="{FF433832-265B-4929-952A-9442E67D3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8" t="10849" r="34348" b="13475"/>
          <a:stretch/>
        </p:blipFill>
        <p:spPr bwMode="auto">
          <a:xfrm>
            <a:off x="1899322" y="1696965"/>
            <a:ext cx="2375951" cy="323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460F1E7E-CA38-4630-9769-612C1CDCA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057" y="3490829"/>
            <a:ext cx="4059921" cy="114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oogle">
            <a:extLst>
              <a:ext uri="{FF2B5EF4-FFF2-40B4-BE49-F238E27FC236}">
                <a16:creationId xmlns:a16="http://schemas.microsoft.com/office/drawing/2014/main" id="{93AFF2D6-2B41-40E8-9DBE-850F5E133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543" y="1974197"/>
            <a:ext cx="3234435" cy="113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icrosoft on the Issues - News and perspectives on legal, public ...">
            <a:extLst>
              <a:ext uri="{FF2B5EF4-FFF2-40B4-BE49-F238E27FC236}">
                <a16:creationId xmlns:a16="http://schemas.microsoft.com/office/drawing/2014/main" id="{6A01BD17-BC80-4560-9EC8-36DCCECF2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22" y="4740966"/>
            <a:ext cx="6513192" cy="291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pple 대한민국 - YouTube">
            <a:extLst>
              <a:ext uri="{FF2B5EF4-FFF2-40B4-BE49-F238E27FC236}">
                <a16:creationId xmlns:a16="http://schemas.microsoft.com/office/drawing/2014/main" id="{DF4F6838-F52B-4D8C-828D-8EA131AB8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2" t="18338" r="31858" b="27777"/>
          <a:stretch/>
        </p:blipFill>
        <p:spPr bwMode="auto">
          <a:xfrm>
            <a:off x="7106660" y="5226035"/>
            <a:ext cx="1242018" cy="168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페이스북 - 위키백과, 우리 모두의 백과사전">
            <a:extLst>
              <a:ext uri="{FF2B5EF4-FFF2-40B4-BE49-F238E27FC236}">
                <a16:creationId xmlns:a16="http://schemas.microsoft.com/office/drawing/2014/main" id="{D4F8D602-A845-48F2-962B-177AF5471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322" y="7331075"/>
            <a:ext cx="6513192" cy="168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53D236-C983-4847-B661-CDD081872C95}"/>
              </a:ext>
            </a:extLst>
          </p:cNvPr>
          <p:cNvSpPr/>
          <p:nvPr/>
        </p:nvSpPr>
        <p:spPr>
          <a:xfrm>
            <a:off x="10226840" y="1"/>
            <a:ext cx="9877259" cy="11309349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자율주행택시 운행 시작...미래는 어떻게 바뀔까 - 뉴스톱">
            <a:extLst>
              <a:ext uri="{FF2B5EF4-FFF2-40B4-BE49-F238E27FC236}">
                <a16:creationId xmlns:a16="http://schemas.microsoft.com/office/drawing/2014/main" id="{3298F123-643F-4D0D-B054-38CEE5084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245" y="1136907"/>
            <a:ext cx="7730528" cy="412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일간투데이 모바일 사이트, [4차산업혁명] 마이크로소프트, &quot;얼굴인식 ...">
            <a:extLst>
              <a:ext uri="{FF2B5EF4-FFF2-40B4-BE49-F238E27FC236}">
                <a16:creationId xmlns:a16="http://schemas.microsoft.com/office/drawing/2014/main" id="{00F5C8C2-2008-4F77-834D-91398B983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494" y="5629940"/>
            <a:ext cx="7767279" cy="450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F777E8-1F23-4727-A0D1-CE1495371460}"/>
              </a:ext>
            </a:extLst>
          </p:cNvPr>
          <p:cNvSpPr/>
          <p:nvPr/>
        </p:nvSpPr>
        <p:spPr>
          <a:xfrm>
            <a:off x="-46154" y="8426953"/>
            <a:ext cx="20150253" cy="291926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bject 18">
            <a:extLst>
              <a:ext uri="{FF2B5EF4-FFF2-40B4-BE49-F238E27FC236}">
                <a16:creationId xmlns:a16="http://schemas.microsoft.com/office/drawing/2014/main" id="{7BE3D87D-972E-4B57-A6A0-1A5DDE977EA0}"/>
              </a:ext>
            </a:extLst>
          </p:cNvPr>
          <p:cNvSpPr txBox="1"/>
          <p:nvPr/>
        </p:nvSpPr>
        <p:spPr>
          <a:xfrm>
            <a:off x="1749926" y="9094735"/>
            <a:ext cx="16953828" cy="1411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36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얼굴인식</a:t>
            </a:r>
            <a:r>
              <a:rPr lang="en-US" altLang="ko-KR" sz="36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, </a:t>
            </a:r>
            <a:r>
              <a:rPr lang="ko-KR" altLang="en-US" sz="36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자율 주행 등 산업 규모가 큰 경우</a:t>
            </a:r>
            <a:r>
              <a:rPr lang="en-US" altLang="ko-KR" sz="36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, </a:t>
            </a:r>
            <a:r>
              <a:rPr lang="ko-KR" altLang="en-US" sz="36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공개되어 있는 </a:t>
            </a:r>
            <a:r>
              <a:rPr lang="ko-KR" altLang="en-US" sz="3600" b="1" spc="-60" dirty="0" err="1">
                <a:solidFill>
                  <a:srgbClr val="E65A46"/>
                </a:solidFill>
                <a:latin typeface="Noto Sans CJK KR Bold"/>
                <a:cs typeface="Noto Sans CJK KR Bold"/>
              </a:rPr>
              <a:t>라벨링</a:t>
            </a:r>
            <a:r>
              <a:rPr lang="ko-KR" altLang="en-US" sz="36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 데이터 또한 많음</a:t>
            </a:r>
            <a:endParaRPr lang="en-US" altLang="ko-KR" sz="36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ko-KR" altLang="en-US" sz="36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또한 대기업의 경우</a:t>
            </a:r>
            <a:r>
              <a:rPr lang="en-US" altLang="ko-KR" sz="36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, </a:t>
            </a:r>
            <a:r>
              <a:rPr lang="ko-KR" altLang="en-US" sz="36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자본과 인력을 통해 데이터셋을 직접 제작할 역량이 충분함</a:t>
            </a:r>
            <a:endParaRPr lang="en-US" altLang="ko-KR" sz="36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510141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472816-D26B-4B39-AE75-64899CFDE0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11</a:t>
            </a:fld>
            <a:endParaRPr lang="ko-KR" altLang="en-US"/>
          </a:p>
        </p:txBody>
      </p:sp>
      <p:pic>
        <p:nvPicPr>
          <p:cNvPr id="5122" name="Picture 2" descr="인공지능 헬스케어 기업 '루닛', 160억 원 규모 투자유치 - 'Startup's ...">
            <a:extLst>
              <a:ext uri="{FF2B5EF4-FFF2-40B4-BE49-F238E27FC236}">
                <a16:creationId xmlns:a16="http://schemas.microsoft.com/office/drawing/2014/main" id="{0A78FE2D-66BB-4C62-A5E3-2447360F8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1" t="9268" r="34941" b="8946"/>
          <a:stretch/>
        </p:blipFill>
        <p:spPr bwMode="auto">
          <a:xfrm>
            <a:off x="2346484" y="706968"/>
            <a:ext cx="36576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387FD33-3069-4105-ADA9-754130019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442" y="665693"/>
            <a:ext cx="5514975" cy="4895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A6A4D6-E540-4216-8AFF-827061F1F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484" y="5798608"/>
            <a:ext cx="9619933" cy="4126140"/>
          </a:xfrm>
          <a:prstGeom prst="rect">
            <a:avLst/>
          </a:prstGeom>
        </p:spPr>
      </p:pic>
      <p:pic>
        <p:nvPicPr>
          <p:cNvPr id="8194" name="Picture 2" descr="카드뉴스]바다 위 산업혁명 '아쿠아팜'">
            <a:extLst>
              <a:ext uri="{FF2B5EF4-FFF2-40B4-BE49-F238E27FC236}">
                <a16:creationId xmlns:a16="http://schemas.microsoft.com/office/drawing/2014/main" id="{3217E4CB-3681-4157-BF1E-3E465F556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5716" y="706967"/>
            <a:ext cx="4696698" cy="465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oot AI unveils a ripeness detecting tomato-picking robot">
            <a:extLst>
              <a:ext uri="{FF2B5EF4-FFF2-40B4-BE49-F238E27FC236}">
                <a16:creationId xmlns:a16="http://schemas.microsoft.com/office/drawing/2014/main" id="{BB0906CD-D072-4D09-AF91-5DEF69E11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74" b="21534"/>
          <a:stretch/>
        </p:blipFill>
        <p:spPr bwMode="auto">
          <a:xfrm>
            <a:off x="13322300" y="5872339"/>
            <a:ext cx="4733764" cy="323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F9EE4B-B822-42A8-B4CB-35208307026A}"/>
              </a:ext>
            </a:extLst>
          </p:cNvPr>
          <p:cNvSpPr/>
          <p:nvPr/>
        </p:nvSpPr>
        <p:spPr>
          <a:xfrm>
            <a:off x="31750" y="8550276"/>
            <a:ext cx="20150253" cy="2834102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EC4CB927-AA5D-460E-847B-CE10D8B4035A}"/>
              </a:ext>
            </a:extLst>
          </p:cNvPr>
          <p:cNvSpPr txBox="1"/>
          <p:nvPr/>
        </p:nvSpPr>
        <p:spPr>
          <a:xfrm>
            <a:off x="2048036" y="9021920"/>
            <a:ext cx="16953828" cy="15857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3600" b="1" spc="-60" dirty="0" err="1">
                <a:solidFill>
                  <a:srgbClr val="FFFF00"/>
                </a:solidFill>
                <a:latin typeface="Noto Sans CJK KR Bold"/>
                <a:cs typeface="Noto Sans CJK KR Bold"/>
              </a:rPr>
              <a:t>스타트업의</a:t>
            </a:r>
            <a:r>
              <a:rPr lang="ko-KR" altLang="en-US" sz="3600" b="1" spc="-60" dirty="0">
                <a:solidFill>
                  <a:srgbClr val="FFFF00"/>
                </a:solidFill>
                <a:latin typeface="Noto Sans CJK KR Bold"/>
                <a:cs typeface="Noto Sans CJK KR Bold"/>
              </a:rPr>
              <a:t> 경우</a:t>
            </a:r>
            <a:r>
              <a:rPr lang="en-US" altLang="ko-KR" sz="36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, </a:t>
            </a:r>
            <a:r>
              <a:rPr lang="ko-KR" altLang="en-US" sz="36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자신들이 해결하고 싶은 문제에 집중하며</a:t>
            </a:r>
            <a:r>
              <a:rPr lang="en-US" altLang="ko-KR" sz="36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, </a:t>
            </a:r>
            <a:br>
              <a:rPr lang="en-US" altLang="ko-KR" sz="36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</a:br>
            <a:r>
              <a:rPr lang="ko-KR" altLang="en-US" sz="3600" b="1" spc="-60" dirty="0">
                <a:solidFill>
                  <a:srgbClr val="FFFF00"/>
                </a:solidFill>
                <a:latin typeface="Noto Sans CJK KR Bold"/>
                <a:cs typeface="Noto Sans CJK KR Bold"/>
              </a:rPr>
              <a:t>아무도 해결하려고 시도해보지 않았던 문제</a:t>
            </a:r>
            <a:r>
              <a:rPr lang="ko-KR" altLang="en-US" sz="36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이기 때문에 데이터가 존재하지 않음</a:t>
            </a:r>
            <a:endParaRPr lang="en-US" altLang="ko-KR" sz="36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452974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F9EE4B-B822-42A8-B4CB-35208307026A}"/>
              </a:ext>
            </a:extLst>
          </p:cNvPr>
          <p:cNvSpPr/>
          <p:nvPr/>
        </p:nvSpPr>
        <p:spPr>
          <a:xfrm>
            <a:off x="31750" y="8550276"/>
            <a:ext cx="20150253" cy="2834102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6" name="Picture 6" descr="Deep Learning and Design Engineering - Digital Engineering 24/7">
            <a:extLst>
              <a:ext uri="{FF2B5EF4-FFF2-40B4-BE49-F238E27FC236}">
                <a16:creationId xmlns:a16="http://schemas.microsoft.com/office/drawing/2014/main" id="{0E187894-38D5-41D5-828A-87D21F1FF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50" y="683031"/>
            <a:ext cx="16535400" cy="994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36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F9EE4B-B822-42A8-B4CB-35208307026A}"/>
              </a:ext>
            </a:extLst>
          </p:cNvPr>
          <p:cNvSpPr/>
          <p:nvPr/>
        </p:nvSpPr>
        <p:spPr>
          <a:xfrm>
            <a:off x="31750" y="8550276"/>
            <a:ext cx="20150253" cy="2834102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6" name="Picture 6" descr="Deep Learning and Design Engineering - Digital Engineering 24/7">
            <a:extLst>
              <a:ext uri="{FF2B5EF4-FFF2-40B4-BE49-F238E27FC236}">
                <a16:creationId xmlns:a16="http://schemas.microsoft.com/office/drawing/2014/main" id="{0E187894-38D5-41D5-828A-87D21F1FF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50" y="683031"/>
            <a:ext cx="16535400" cy="994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1691172-F349-48CB-AA41-6A9B864D9A9B}"/>
              </a:ext>
            </a:extLst>
          </p:cNvPr>
          <p:cNvSpPr/>
          <p:nvPr/>
        </p:nvSpPr>
        <p:spPr>
          <a:xfrm>
            <a:off x="40640" y="9312275"/>
            <a:ext cx="20150253" cy="2072103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9ED8E784-3FAC-4991-BA31-6E11F29C5195}"/>
              </a:ext>
            </a:extLst>
          </p:cNvPr>
          <p:cNvSpPr txBox="1"/>
          <p:nvPr/>
        </p:nvSpPr>
        <p:spPr>
          <a:xfrm>
            <a:off x="1723390" y="9937482"/>
            <a:ext cx="16953828" cy="75475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36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인공지능을 통해 문제를 해결하는 과정에서</a:t>
            </a:r>
            <a:r>
              <a:rPr lang="en-US" altLang="ko-KR" sz="36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, </a:t>
            </a:r>
            <a:r>
              <a:rPr lang="ko-KR" altLang="en-US" sz="3600" b="1" spc="-60" dirty="0">
                <a:solidFill>
                  <a:srgbClr val="FFFF00"/>
                </a:solidFill>
                <a:latin typeface="Noto Sans CJK KR Bold"/>
                <a:cs typeface="Noto Sans CJK KR Bold"/>
              </a:rPr>
              <a:t>데이터 수집 및 분석이 절반 이상을 차지</a:t>
            </a:r>
            <a:r>
              <a:rPr lang="ko-KR" altLang="en-US" sz="36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함</a:t>
            </a:r>
            <a:endParaRPr lang="en-US" altLang="ko-KR" sz="36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5C2685-901E-4BA9-B76B-91E89E6A383F}"/>
              </a:ext>
            </a:extLst>
          </p:cNvPr>
          <p:cNvSpPr/>
          <p:nvPr/>
        </p:nvSpPr>
        <p:spPr>
          <a:xfrm>
            <a:off x="1723390" y="683031"/>
            <a:ext cx="8267700" cy="8629242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9F8EAB-4C34-45E0-BC22-5A5F49AB2E93}"/>
              </a:ext>
            </a:extLst>
          </p:cNvPr>
          <p:cNvSpPr/>
          <p:nvPr/>
        </p:nvSpPr>
        <p:spPr>
          <a:xfrm>
            <a:off x="10060940" y="683031"/>
            <a:ext cx="8258811" cy="862924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87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7B174D-DFDD-455F-865A-AABED7920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07" y="1616075"/>
            <a:ext cx="19016286" cy="5867400"/>
          </a:xfrm>
          <a:prstGeom prst="rect">
            <a:avLst/>
          </a:prstGeom>
        </p:spPr>
      </p:pic>
      <p:sp>
        <p:nvSpPr>
          <p:cNvPr id="5" name="object 18">
            <a:extLst>
              <a:ext uri="{FF2B5EF4-FFF2-40B4-BE49-F238E27FC236}">
                <a16:creationId xmlns:a16="http://schemas.microsoft.com/office/drawing/2014/main" id="{0D073813-3E84-459A-8D7C-6E264B21FA69}"/>
              </a:ext>
            </a:extLst>
          </p:cNvPr>
          <p:cNvSpPr txBox="1"/>
          <p:nvPr/>
        </p:nvSpPr>
        <p:spPr>
          <a:xfrm>
            <a:off x="1517650" y="8981285"/>
            <a:ext cx="19602114" cy="1423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데이터 수집 및 전처리에 소요되는 시간은 전체 과정에서 </a:t>
            </a:r>
            <a:r>
              <a:rPr lang="en-US" altLang="ko-KR" sz="3200" b="1" spc="-60" dirty="0">
                <a:solidFill>
                  <a:srgbClr val="FFFF00"/>
                </a:solidFill>
                <a:latin typeface="Noto Sans CJK KR Bold"/>
                <a:cs typeface="Noto Sans CJK KR Bold"/>
              </a:rPr>
              <a:t>50% </a:t>
            </a:r>
            <a:r>
              <a:rPr lang="ko-KR" altLang="en-US" sz="3200" b="1" spc="-60" dirty="0">
                <a:solidFill>
                  <a:srgbClr val="FFFF00"/>
                </a:solidFill>
                <a:latin typeface="Noto Sans CJK KR Bold"/>
                <a:cs typeface="Noto Sans CJK KR Bold"/>
              </a:rPr>
              <a:t>이상</a:t>
            </a:r>
            <a:endParaRPr lang="en-US" altLang="ko-KR" sz="3200" b="1" spc="-60" dirty="0">
              <a:solidFill>
                <a:srgbClr val="FFFF00"/>
              </a:solidFill>
              <a:latin typeface="Noto Sans CJK KR Bold"/>
              <a:cs typeface="Noto Sans CJK KR Bold"/>
            </a:endParaRPr>
          </a:p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소규모</a:t>
            </a:r>
            <a:r>
              <a:rPr lang="en-US" altLang="ko-KR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, </a:t>
            </a:r>
            <a:r>
              <a:rPr lang="ko-KR" altLang="en-US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고급인력 위주로 구성된 인공지능 기반 스타트업 에선 데이터 수집 및 전처리는 </a:t>
            </a:r>
            <a:r>
              <a:rPr lang="ko-KR" altLang="en-US" sz="3200" b="1" spc="-60" dirty="0">
                <a:solidFill>
                  <a:srgbClr val="FFFF00"/>
                </a:solidFill>
                <a:latin typeface="Noto Sans CJK KR Bold"/>
                <a:cs typeface="Noto Sans CJK KR Bold"/>
              </a:rPr>
              <a:t>골칫덩어리</a:t>
            </a:r>
            <a:r>
              <a:rPr lang="ko-KR" altLang="en-US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 </a:t>
            </a:r>
            <a:endParaRPr lang="en-US" altLang="ko-KR" sz="32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  <p:sp>
        <p:nvSpPr>
          <p:cNvPr id="6" name="object 18">
            <a:extLst>
              <a:ext uri="{FF2B5EF4-FFF2-40B4-BE49-F238E27FC236}">
                <a16:creationId xmlns:a16="http://schemas.microsoft.com/office/drawing/2014/main" id="{363CCD91-0885-40E5-9128-F2ED0ADCDE7D}"/>
              </a:ext>
            </a:extLst>
          </p:cNvPr>
          <p:cNvSpPr txBox="1"/>
          <p:nvPr/>
        </p:nvSpPr>
        <p:spPr>
          <a:xfrm>
            <a:off x="17564997" y="7499351"/>
            <a:ext cx="2224442" cy="43197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2000" b="1" spc="-60" dirty="0">
                <a:solidFill>
                  <a:schemeClr val="bg1">
                    <a:lumMod val="50000"/>
                  </a:schemeClr>
                </a:solidFill>
                <a:latin typeface="Noto Sans CJK KR Bold"/>
                <a:cs typeface="Noto Sans CJK KR Bold"/>
              </a:rPr>
              <a:t>출처</a:t>
            </a:r>
            <a:r>
              <a:rPr lang="en-US" altLang="ko-KR" sz="2000" b="1" spc="-60" dirty="0">
                <a:solidFill>
                  <a:schemeClr val="bg1">
                    <a:lumMod val="50000"/>
                  </a:schemeClr>
                </a:solidFill>
                <a:latin typeface="Noto Sans CJK KR Bold"/>
                <a:cs typeface="Noto Sans CJK KR Bold"/>
              </a:rPr>
              <a:t>: IT DAILY, 2017</a:t>
            </a:r>
          </a:p>
        </p:txBody>
      </p:sp>
    </p:spTree>
    <p:extLst>
      <p:ext uri="{BB962C8B-B14F-4D97-AF65-F5344CB8AC3E}">
        <p14:creationId xmlns:p14="http://schemas.microsoft.com/office/powerpoint/2010/main" val="1857472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A7B174D-DFDD-455F-865A-AABED7920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07" y="1616075"/>
            <a:ext cx="19016286" cy="5867400"/>
          </a:xfrm>
          <a:prstGeom prst="rect">
            <a:avLst/>
          </a:prstGeom>
        </p:spPr>
      </p:pic>
      <p:sp>
        <p:nvSpPr>
          <p:cNvPr id="6" name="object 18">
            <a:extLst>
              <a:ext uri="{FF2B5EF4-FFF2-40B4-BE49-F238E27FC236}">
                <a16:creationId xmlns:a16="http://schemas.microsoft.com/office/drawing/2014/main" id="{363CCD91-0885-40E5-9128-F2ED0ADCDE7D}"/>
              </a:ext>
            </a:extLst>
          </p:cNvPr>
          <p:cNvSpPr txBox="1"/>
          <p:nvPr/>
        </p:nvSpPr>
        <p:spPr>
          <a:xfrm>
            <a:off x="17564997" y="7499351"/>
            <a:ext cx="2224442" cy="43197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2000" b="1" spc="-60" dirty="0">
                <a:solidFill>
                  <a:schemeClr val="bg1">
                    <a:lumMod val="50000"/>
                  </a:schemeClr>
                </a:solidFill>
                <a:latin typeface="Noto Sans CJK KR Bold"/>
                <a:cs typeface="Noto Sans CJK KR Bold"/>
              </a:rPr>
              <a:t>출처</a:t>
            </a:r>
            <a:r>
              <a:rPr lang="en-US" altLang="ko-KR" sz="2000" b="1" spc="-60" dirty="0">
                <a:solidFill>
                  <a:schemeClr val="bg1">
                    <a:lumMod val="50000"/>
                  </a:schemeClr>
                </a:solidFill>
                <a:latin typeface="Noto Sans CJK KR Bold"/>
                <a:cs typeface="Noto Sans CJK KR Bold"/>
              </a:rPr>
              <a:t>: IT DAILY, 2017</a:t>
            </a:r>
          </a:p>
        </p:txBody>
      </p:sp>
      <p:sp>
        <p:nvSpPr>
          <p:cNvPr id="8" name="object 18">
            <a:extLst>
              <a:ext uri="{FF2B5EF4-FFF2-40B4-BE49-F238E27FC236}">
                <a16:creationId xmlns:a16="http://schemas.microsoft.com/office/drawing/2014/main" id="{6AB8AAA9-42BF-42EB-83AD-264DE0E38242}"/>
              </a:ext>
            </a:extLst>
          </p:cNvPr>
          <p:cNvSpPr txBox="1"/>
          <p:nvPr/>
        </p:nvSpPr>
        <p:spPr>
          <a:xfrm>
            <a:off x="1898650" y="9357029"/>
            <a:ext cx="19602114" cy="67249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하지만</a:t>
            </a:r>
            <a:r>
              <a:rPr lang="en-US" altLang="ko-KR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, </a:t>
            </a:r>
            <a:r>
              <a:rPr lang="ko-KR" altLang="en-US" sz="3200" b="1" spc="-60" dirty="0">
                <a:solidFill>
                  <a:srgbClr val="FFFF00"/>
                </a:solidFill>
                <a:latin typeface="Noto Sans CJK KR Bold"/>
                <a:cs typeface="Noto Sans CJK KR Bold"/>
              </a:rPr>
              <a:t>데이터 수집 및 라벨링은 기업의 자산이자 경쟁력</a:t>
            </a:r>
            <a:r>
              <a:rPr lang="ko-KR" altLang="en-US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이며</a:t>
            </a:r>
            <a:r>
              <a:rPr lang="en-US" altLang="ko-KR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, </a:t>
            </a:r>
            <a:r>
              <a:rPr lang="ko-KR" altLang="en-US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기술개발 전에 선행되어야 한다</a:t>
            </a:r>
            <a:endParaRPr lang="en-US" altLang="ko-KR" sz="32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922723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7857376-5109-40A1-892C-98514A65D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777875"/>
            <a:ext cx="3581400" cy="55245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D935513-142B-49F6-AB3E-19274B7A9661}"/>
              </a:ext>
            </a:extLst>
          </p:cNvPr>
          <p:cNvGrpSpPr/>
          <p:nvPr/>
        </p:nvGrpSpPr>
        <p:grpSpPr>
          <a:xfrm>
            <a:off x="0" y="2644775"/>
            <a:ext cx="20104100" cy="6019800"/>
            <a:chOff x="0" y="2149475"/>
            <a:chExt cx="20104100" cy="60198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629BE54-DC61-4665-9CDA-19E5B1250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149475"/>
              <a:ext cx="20104100" cy="60198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754F25F-4991-4161-B10D-26E74F2B63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2451" b="82278"/>
            <a:stretch/>
          </p:blipFill>
          <p:spPr>
            <a:xfrm>
              <a:off x="527050" y="5426074"/>
              <a:ext cx="2362200" cy="133350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5012FB-E385-4AC3-9570-5ABA5E25FA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2451" b="82278"/>
            <a:stretch/>
          </p:blipFill>
          <p:spPr>
            <a:xfrm>
              <a:off x="3879850" y="5883275"/>
              <a:ext cx="5562600" cy="166045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FF1048F-465F-4880-8883-2602C06CF5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2451" b="82278"/>
            <a:stretch/>
          </p:blipFill>
          <p:spPr>
            <a:xfrm>
              <a:off x="9823450" y="5850551"/>
              <a:ext cx="6019800" cy="166045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C34D216-A1BC-4A9A-BCF4-F1863A646A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2451" b="82278"/>
            <a:stretch/>
          </p:blipFill>
          <p:spPr>
            <a:xfrm>
              <a:off x="17364982" y="6016718"/>
              <a:ext cx="2440668" cy="1328124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F1E284-DC28-4FA1-A0D8-13ECCDC086C7}"/>
              </a:ext>
            </a:extLst>
          </p:cNvPr>
          <p:cNvSpPr/>
          <p:nvPr/>
        </p:nvSpPr>
        <p:spPr>
          <a:xfrm>
            <a:off x="838197" y="6050353"/>
            <a:ext cx="1960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cs typeface="Nirmala UI Semilight" panose="020B0402040204020203" pitchFamily="34" charset="0"/>
              </a:rPr>
              <a:t>Smart Labeler</a:t>
            </a:r>
            <a:endParaRPr lang="ko-KR" altLang="en-US" sz="24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CE5C61-7A03-4B93-897F-007B42D75695}"/>
              </a:ext>
            </a:extLst>
          </p:cNvPr>
          <p:cNvSpPr/>
          <p:nvPr/>
        </p:nvSpPr>
        <p:spPr>
          <a:xfrm>
            <a:off x="4058033" y="6808694"/>
            <a:ext cx="1747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Raw data </a:t>
            </a:r>
            <a:r>
              <a:rPr lang="ko-KR" altLang="en-US" sz="2000" b="1" dirty="0"/>
              <a:t>수집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9AB7C3-C462-4FB9-828A-DCFD7232F169}"/>
              </a:ext>
            </a:extLst>
          </p:cNvPr>
          <p:cNvSpPr/>
          <p:nvPr/>
        </p:nvSpPr>
        <p:spPr>
          <a:xfrm>
            <a:off x="7358849" y="6854765"/>
            <a:ext cx="1524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/>
              <a:t>데이터 분류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77CBB5-998E-485B-9DDC-7A59EA778381}"/>
              </a:ext>
            </a:extLst>
          </p:cNvPr>
          <p:cNvSpPr/>
          <p:nvPr/>
        </p:nvSpPr>
        <p:spPr>
          <a:xfrm>
            <a:off x="10457180" y="6854765"/>
            <a:ext cx="1781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/>
              <a:t>데이터 </a:t>
            </a:r>
            <a:r>
              <a:rPr lang="ko-KR" altLang="en-US" sz="2000" b="1" dirty="0" err="1"/>
              <a:t>라벨링</a:t>
            </a:r>
            <a:endParaRPr lang="ko-KR" altLang="en-US" sz="20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3EC924-602F-4C76-A33A-B634E0EABDBA}"/>
              </a:ext>
            </a:extLst>
          </p:cNvPr>
          <p:cNvSpPr/>
          <p:nvPr/>
        </p:nvSpPr>
        <p:spPr>
          <a:xfrm>
            <a:off x="13758173" y="6806801"/>
            <a:ext cx="1524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/>
              <a:t>데이터 분석</a:t>
            </a:r>
            <a:endParaRPr lang="ko-KR" altLang="en-US" sz="2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5DA036-8940-4112-BA08-50AE94700CED}"/>
              </a:ext>
            </a:extLst>
          </p:cNvPr>
          <p:cNvSpPr/>
          <p:nvPr/>
        </p:nvSpPr>
        <p:spPr>
          <a:xfrm>
            <a:off x="17281113" y="6854765"/>
            <a:ext cx="26084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/>
              <a:t>인공지능 서비스 개발</a:t>
            </a:r>
            <a:endParaRPr lang="ko-KR" altLang="en-US" sz="2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F2D59D-5ED7-4063-9D0B-B541A7EEE6D7}"/>
              </a:ext>
            </a:extLst>
          </p:cNvPr>
          <p:cNvSpPr/>
          <p:nvPr/>
        </p:nvSpPr>
        <p:spPr>
          <a:xfrm>
            <a:off x="603934" y="6552857"/>
            <a:ext cx="24293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인공지능 학습을 제외한</a:t>
            </a:r>
            <a:r>
              <a:rPr lang="en-US" altLang="ko-KR" sz="1600" dirty="0"/>
              <a:t> </a:t>
            </a:r>
            <a:r>
              <a:rPr lang="ko-KR" altLang="en-US" sz="1600" dirty="0"/>
              <a:t>데이터 관련 모든 </a:t>
            </a:r>
            <a:r>
              <a:rPr lang="ko-KR" altLang="en-US" sz="1600" dirty="0" err="1"/>
              <a:t>과정에대한</a:t>
            </a:r>
            <a:r>
              <a:rPr lang="ko-KR" altLang="en-US" sz="1600" dirty="0"/>
              <a:t> 원스톱 서비스 제공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46DF61C-6647-4A67-B155-09C5FBA54E89}"/>
              </a:ext>
            </a:extLst>
          </p:cNvPr>
          <p:cNvSpPr/>
          <p:nvPr/>
        </p:nvSpPr>
        <p:spPr>
          <a:xfrm>
            <a:off x="17294428" y="4251860"/>
            <a:ext cx="2440668" cy="2431531"/>
          </a:xfrm>
          <a:prstGeom prst="ellipse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3DC9D15B-6C84-4A34-A6EF-97C7B613A20C}"/>
              </a:ext>
            </a:extLst>
          </p:cNvPr>
          <p:cNvSpPr txBox="1"/>
          <p:nvPr/>
        </p:nvSpPr>
        <p:spPr>
          <a:xfrm>
            <a:off x="1587439" y="9335332"/>
            <a:ext cx="20516514" cy="124931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인공지능 기반 소규모 스타트업 에게 </a:t>
            </a:r>
            <a:r>
              <a:rPr lang="en-US" altLang="ko-KR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‘</a:t>
            </a: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골칫덩어리</a:t>
            </a:r>
            <a:r>
              <a:rPr lang="en-US" altLang="ko-KR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’</a:t>
            </a: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 인 데이터 수집부터 </a:t>
            </a:r>
            <a:r>
              <a:rPr lang="ko-KR" altLang="en-US" sz="2800" b="1" spc="-60" dirty="0" err="1">
                <a:solidFill>
                  <a:srgbClr val="E65A46"/>
                </a:solidFill>
                <a:latin typeface="Noto Sans CJK KR Bold"/>
                <a:cs typeface="Noto Sans CJK KR Bold"/>
              </a:rPr>
              <a:t>라벨링</a:t>
            </a: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 까지의 전 단계에 대한 서비스 제공</a:t>
            </a:r>
            <a:endParaRPr lang="en-US" altLang="ko-KR" sz="28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2800" b="1" spc="-60" dirty="0" err="1">
                <a:solidFill>
                  <a:srgbClr val="E65A46"/>
                </a:solidFill>
                <a:latin typeface="Noto Sans CJK KR Bold"/>
                <a:cs typeface="Noto Sans CJK KR Bold"/>
              </a:rPr>
              <a:t>스타트업은</a:t>
            </a: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 인공지능 개발 에만 모든 인력과 자원을 집중 가능</a:t>
            </a:r>
            <a:endParaRPr lang="en-US" altLang="ko-KR" sz="28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48551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FEF43E-4647-4F72-B287-33B671C26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777875"/>
            <a:ext cx="3581400" cy="552450"/>
          </a:xfrm>
          <a:prstGeom prst="rect">
            <a:avLst/>
          </a:prstGeom>
        </p:spPr>
      </p:pic>
      <p:pic>
        <p:nvPicPr>
          <p:cNvPr id="1026" name="Picture 2" descr="[video-to-gif output image]">
            <a:extLst>
              <a:ext uri="{FF2B5EF4-FFF2-40B4-BE49-F238E27FC236}">
                <a16:creationId xmlns:a16="http://schemas.microsoft.com/office/drawing/2014/main" id="{F1B32A78-1544-40E6-B5E5-EE57935050F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50" y="1539875"/>
            <a:ext cx="11125200" cy="758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18">
            <a:extLst>
              <a:ext uri="{FF2B5EF4-FFF2-40B4-BE49-F238E27FC236}">
                <a16:creationId xmlns:a16="http://schemas.microsoft.com/office/drawing/2014/main" id="{6E797CCB-32F8-4473-BEF3-B4BD13E65F8F}"/>
              </a:ext>
            </a:extLst>
          </p:cNvPr>
          <p:cNvSpPr txBox="1"/>
          <p:nvPr/>
        </p:nvSpPr>
        <p:spPr>
          <a:xfrm>
            <a:off x="3651250" y="9617075"/>
            <a:ext cx="20516514" cy="124931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en-US" altLang="ko-KR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AHAM </a:t>
            </a: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사의 한국인 얼굴 인식 데이터셋 </a:t>
            </a:r>
            <a:r>
              <a:rPr lang="ko-KR" altLang="en-US" sz="2800" b="1" spc="-60" dirty="0" err="1">
                <a:solidFill>
                  <a:srgbClr val="E65A46"/>
                </a:solidFill>
                <a:latin typeface="Noto Sans CJK KR Bold"/>
                <a:cs typeface="Noto Sans CJK KR Bold"/>
              </a:rPr>
              <a:t>라벨링</a:t>
            </a: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 과제를 해결하기 위해</a:t>
            </a:r>
            <a:endParaRPr lang="en-US" altLang="ko-KR" sz="28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라벨링에 사용될 크기 조정과 드래그를 통한 이동이 쉽게 가능한 </a:t>
            </a:r>
            <a:r>
              <a:rPr lang="ko-KR" altLang="en-US" sz="2800" b="1" spc="-60" dirty="0" err="1">
                <a:solidFill>
                  <a:srgbClr val="E65A46"/>
                </a:solidFill>
                <a:latin typeface="Noto Sans CJK KR Bold"/>
                <a:cs typeface="Noto Sans CJK KR Bold"/>
              </a:rPr>
              <a:t>라벨링</a:t>
            </a: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 툴 직접 개발 </a:t>
            </a:r>
            <a:endParaRPr lang="en-US" altLang="ko-KR" sz="28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59394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472816-D26B-4B39-AE75-64899CFDE0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18</a:t>
            </a:fld>
            <a:endParaRPr lang="ko-KR" altLang="en-US"/>
          </a:p>
        </p:txBody>
      </p:sp>
      <p:pic>
        <p:nvPicPr>
          <p:cNvPr id="5122" name="Picture 2" descr="인공지능 헬스케어 기업 '루닛', 160억 원 규모 투자유치 - 'Startup's ...">
            <a:extLst>
              <a:ext uri="{FF2B5EF4-FFF2-40B4-BE49-F238E27FC236}">
                <a16:creationId xmlns:a16="http://schemas.microsoft.com/office/drawing/2014/main" id="{0A78FE2D-66BB-4C62-A5E3-2447360F8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1" t="9268" r="34941" b="8946"/>
          <a:stretch/>
        </p:blipFill>
        <p:spPr bwMode="auto">
          <a:xfrm>
            <a:off x="3727450" y="1457627"/>
            <a:ext cx="3094606" cy="412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387FD33-3069-4105-ADA9-754130019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719" y="1392107"/>
            <a:ext cx="4696698" cy="41694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A6A4D6-E540-4216-8AFF-827061F1F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484" y="5798608"/>
            <a:ext cx="9619933" cy="4126140"/>
          </a:xfrm>
          <a:prstGeom prst="rect">
            <a:avLst/>
          </a:prstGeom>
        </p:spPr>
      </p:pic>
      <p:pic>
        <p:nvPicPr>
          <p:cNvPr id="8194" name="Picture 2" descr="카드뉴스]바다 위 산업혁명 '아쿠아팜'">
            <a:extLst>
              <a:ext uri="{FF2B5EF4-FFF2-40B4-BE49-F238E27FC236}">
                <a16:creationId xmlns:a16="http://schemas.microsoft.com/office/drawing/2014/main" id="{3217E4CB-3681-4157-BF1E-3E465F556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5716" y="706967"/>
            <a:ext cx="4696698" cy="465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oot AI unveils a ripeness detecting tomato-picking robot">
            <a:extLst>
              <a:ext uri="{FF2B5EF4-FFF2-40B4-BE49-F238E27FC236}">
                <a16:creationId xmlns:a16="http://schemas.microsoft.com/office/drawing/2014/main" id="{BB0906CD-D072-4D09-AF91-5DEF69E11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74" b="21534"/>
          <a:stretch/>
        </p:blipFill>
        <p:spPr bwMode="auto">
          <a:xfrm>
            <a:off x="13322300" y="5872339"/>
            <a:ext cx="4733764" cy="323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F9EE4B-B822-42A8-B4CB-35208307026A}"/>
              </a:ext>
            </a:extLst>
          </p:cNvPr>
          <p:cNvSpPr/>
          <p:nvPr/>
        </p:nvSpPr>
        <p:spPr>
          <a:xfrm>
            <a:off x="31750" y="8550276"/>
            <a:ext cx="20150253" cy="2834102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EC4CB927-AA5D-460E-847B-CE10D8B4035A}"/>
              </a:ext>
            </a:extLst>
          </p:cNvPr>
          <p:cNvSpPr txBox="1"/>
          <p:nvPr/>
        </p:nvSpPr>
        <p:spPr>
          <a:xfrm>
            <a:off x="2660650" y="9146145"/>
            <a:ext cx="16953828" cy="141115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3200" b="1" spc="-60" dirty="0" err="1">
                <a:solidFill>
                  <a:srgbClr val="E65A46"/>
                </a:solidFill>
                <a:latin typeface="Noto Sans CJK KR Bold"/>
                <a:cs typeface="Noto Sans CJK KR Bold"/>
              </a:rPr>
              <a:t>스타트업의</a:t>
            </a:r>
            <a:r>
              <a:rPr lang="ko-KR" altLang="en-US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 경우</a:t>
            </a:r>
            <a:r>
              <a:rPr lang="en-US" altLang="ko-KR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, </a:t>
            </a:r>
            <a:r>
              <a:rPr lang="ko-KR" altLang="en-US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자신들이 해결하고 싶은 문제에 집중하며</a:t>
            </a:r>
            <a:r>
              <a:rPr lang="en-US" altLang="ko-KR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, </a:t>
            </a:r>
            <a:br>
              <a:rPr lang="en-US" altLang="ko-KR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</a:br>
            <a:r>
              <a:rPr lang="ko-KR" altLang="en-US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아무도 해결하려고 시도해보지 않았던 문제이기 때문에 데이터가 존재하지 않음</a:t>
            </a:r>
            <a:endParaRPr lang="en-US" altLang="ko-KR" sz="32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0C93554D-C8B8-4BC8-AE2C-C44E900D8A3C}"/>
              </a:ext>
            </a:extLst>
          </p:cNvPr>
          <p:cNvSpPr txBox="1"/>
          <p:nvPr/>
        </p:nvSpPr>
        <p:spPr>
          <a:xfrm>
            <a:off x="984250" y="701675"/>
            <a:ext cx="12355943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ko-KR" altLang="en-US" sz="4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잠재적인 고객 설정</a:t>
            </a:r>
            <a:endParaRPr lang="en-US" altLang="ko-KR" sz="40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107324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8">
            <a:extLst>
              <a:ext uri="{FF2B5EF4-FFF2-40B4-BE49-F238E27FC236}">
                <a16:creationId xmlns:a16="http://schemas.microsoft.com/office/drawing/2014/main" id="{DF6E7EB2-E5D8-49DE-926C-758D8E606124}"/>
              </a:ext>
            </a:extLst>
          </p:cNvPr>
          <p:cNvSpPr txBox="1"/>
          <p:nvPr/>
        </p:nvSpPr>
        <p:spPr>
          <a:xfrm>
            <a:off x="984250" y="701675"/>
            <a:ext cx="12355943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ko-KR" altLang="en-US" sz="4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시장 규모</a:t>
            </a:r>
            <a:endParaRPr lang="en-US" altLang="ko-KR" sz="40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  <p:pic>
        <p:nvPicPr>
          <p:cNvPr id="16386" name="Picture 2" descr="국내 AI 시장 2023년까지 연평균 17.8% 성장&quot; - 정보통신신문">
            <a:extLst>
              <a:ext uri="{FF2B5EF4-FFF2-40B4-BE49-F238E27FC236}">
                <a16:creationId xmlns:a16="http://schemas.microsoft.com/office/drawing/2014/main" id="{09798126-DEAF-41CC-A3EF-2170DCA5C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644" y="2378075"/>
            <a:ext cx="8915400" cy="527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18">
            <a:extLst>
              <a:ext uri="{FF2B5EF4-FFF2-40B4-BE49-F238E27FC236}">
                <a16:creationId xmlns:a16="http://schemas.microsoft.com/office/drawing/2014/main" id="{66A87841-0794-4015-8D9E-3456EB618020}"/>
              </a:ext>
            </a:extLst>
          </p:cNvPr>
          <p:cNvSpPr txBox="1"/>
          <p:nvPr/>
        </p:nvSpPr>
        <p:spPr>
          <a:xfrm>
            <a:off x="7251730" y="7707633"/>
            <a:ext cx="2224442" cy="3432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1600" spc="-6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/>
                <a:cs typeface="Noto Sans CJK KR Bold"/>
              </a:rPr>
              <a:t>출처</a:t>
            </a:r>
            <a:r>
              <a:rPr lang="en-US" altLang="ko-KR" sz="1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/>
                <a:cs typeface="Noto Sans CJK KR Bold"/>
              </a:rPr>
              <a:t>:</a:t>
            </a:r>
            <a:r>
              <a:rPr lang="ko-KR" altLang="en-US" sz="1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/>
                <a:cs typeface="Noto Sans CJK KR Bold"/>
              </a:rPr>
              <a:t>융합연구정책센터</a:t>
            </a:r>
            <a:endParaRPr lang="en-US" altLang="ko-KR" sz="1600" spc="-6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/>
              <a:cs typeface="Noto Sans CJK KR Bold"/>
            </a:endParaRPr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51F21F07-8CFB-49AC-BD65-D07A77C863B1}"/>
              </a:ext>
            </a:extLst>
          </p:cNvPr>
          <p:cNvSpPr txBox="1"/>
          <p:nvPr/>
        </p:nvSpPr>
        <p:spPr>
          <a:xfrm>
            <a:off x="1351311" y="8341112"/>
            <a:ext cx="8279460" cy="50783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24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글로벌 </a:t>
            </a:r>
            <a:r>
              <a:rPr lang="en-US" altLang="ko-KR" sz="24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AI </a:t>
            </a:r>
            <a:r>
              <a:rPr lang="ko-KR" altLang="en-US" sz="24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시장 연평균 성장률 </a:t>
            </a:r>
            <a:r>
              <a:rPr lang="en-US" altLang="ko-KR" sz="24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19.7%, </a:t>
            </a:r>
            <a:r>
              <a:rPr lang="ko-KR" altLang="en-US" sz="24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시장규모 </a:t>
            </a:r>
            <a:r>
              <a:rPr lang="en-US" altLang="ko-KR" sz="24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100</a:t>
            </a:r>
            <a:r>
              <a:rPr lang="ko-KR" altLang="en-US" sz="24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조원</a:t>
            </a:r>
            <a:endParaRPr lang="en-US" altLang="ko-KR" sz="24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CA0E5799-DD1F-40B0-B507-C0BA6769EF38}"/>
              </a:ext>
            </a:extLst>
          </p:cNvPr>
          <p:cNvSpPr txBox="1"/>
          <p:nvPr/>
        </p:nvSpPr>
        <p:spPr>
          <a:xfrm>
            <a:off x="17376309" y="7654207"/>
            <a:ext cx="2224442" cy="3432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1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/>
                <a:cs typeface="Noto Sans CJK KR Bold"/>
              </a:rPr>
              <a:t>출처</a:t>
            </a:r>
            <a:r>
              <a:rPr lang="en-US" altLang="ko-KR" sz="1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/>
                <a:cs typeface="Noto Sans CJK KR Bold"/>
              </a:rPr>
              <a:t>: </a:t>
            </a:r>
            <a:r>
              <a:rPr lang="ko-KR" altLang="en-US" sz="1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/>
                <a:cs typeface="Noto Sans CJK KR Bold"/>
              </a:rPr>
              <a:t>정보통신신문</a:t>
            </a:r>
            <a:endParaRPr lang="en-US" altLang="ko-KR" sz="1600" spc="-6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/>
              <a:cs typeface="Noto Sans CJK KR Bold"/>
            </a:endParaRPr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3B09B85C-0E96-4492-9B4F-BC259AF4348E}"/>
              </a:ext>
            </a:extLst>
          </p:cNvPr>
          <p:cNvSpPr txBox="1"/>
          <p:nvPr/>
        </p:nvSpPr>
        <p:spPr>
          <a:xfrm>
            <a:off x="11118850" y="8341112"/>
            <a:ext cx="9115728" cy="50783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24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국내 </a:t>
            </a:r>
            <a:r>
              <a:rPr lang="en-US" altLang="ko-KR" sz="24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AI </a:t>
            </a:r>
            <a:r>
              <a:rPr lang="ko-KR" altLang="en-US" sz="24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시장 </a:t>
            </a:r>
            <a:r>
              <a:rPr lang="en-US" altLang="ko-KR" sz="24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2023</a:t>
            </a:r>
            <a:r>
              <a:rPr lang="ko-KR" altLang="en-US" sz="24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년 까지 연평균 </a:t>
            </a:r>
            <a:r>
              <a:rPr lang="en-US" altLang="ko-KR" sz="24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17.8% </a:t>
            </a:r>
            <a:r>
              <a:rPr lang="ko-KR" altLang="en-US" sz="24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성장</a:t>
            </a:r>
            <a:r>
              <a:rPr lang="en-US" altLang="ko-KR" sz="24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, </a:t>
            </a:r>
            <a:r>
              <a:rPr lang="ko-KR" altLang="en-US" sz="24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시장규모 </a:t>
            </a:r>
            <a:r>
              <a:rPr lang="en-US" altLang="ko-KR" sz="24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6</a:t>
            </a:r>
            <a:r>
              <a:rPr lang="ko-KR" altLang="en-US" sz="24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조원</a:t>
            </a:r>
            <a:endParaRPr lang="en-US" altLang="ko-KR" sz="24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2E4A55-EC1C-4281-A6B9-67A420E2D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30" y="2389169"/>
            <a:ext cx="7974660" cy="526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35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">
            <a:extLst>
              <a:ext uri="{FF2B5EF4-FFF2-40B4-BE49-F238E27FC236}">
                <a16:creationId xmlns:a16="http://schemas.microsoft.com/office/drawing/2014/main" id="{A03C039B-CC25-4901-8612-CDC41D6B1682}"/>
              </a:ext>
            </a:extLst>
          </p:cNvPr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67907" y="531785"/>
            <a:ext cx="1659889" cy="837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5350" b="1" spc="-60" dirty="0">
                <a:solidFill>
                  <a:srgbClr val="FF644E"/>
                </a:solidFill>
                <a:latin typeface="Noto Sans CJK KR Bold"/>
                <a:cs typeface="Noto Sans CJK KR Bold"/>
              </a:rPr>
              <a:t>Index</a:t>
            </a:r>
            <a:endParaRPr sz="5350" b="1" dirty="0">
              <a:latin typeface="Noto Sans CJK KR Bold"/>
              <a:cs typeface="Noto Sans CJK KR Bold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A2BEDCF8-4436-4B41-A9AC-AA3B01CAEA69}"/>
              </a:ext>
            </a:extLst>
          </p:cNvPr>
          <p:cNvSpPr txBox="1"/>
          <p:nvPr/>
        </p:nvSpPr>
        <p:spPr>
          <a:xfrm>
            <a:off x="4413250" y="3134981"/>
            <a:ext cx="9753600" cy="503875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27100" indent="-914400">
              <a:lnSpc>
                <a:spcPct val="150000"/>
              </a:lnSpc>
              <a:spcBef>
                <a:spcPts val="110"/>
              </a:spcBef>
              <a:buAutoNum type="arabicPeriod"/>
            </a:pPr>
            <a:r>
              <a:rPr lang="en-US" sz="4400" b="1" spc="-60" dirty="0">
                <a:solidFill>
                  <a:srgbClr val="FF644E"/>
                </a:solidFill>
                <a:latin typeface="Noto Sans CJK KR Bold"/>
                <a:cs typeface="Noto Sans CJK KR Bold"/>
              </a:rPr>
              <a:t>Introduction</a:t>
            </a:r>
          </a:p>
          <a:p>
            <a:pPr marL="927100" indent="-914400">
              <a:lnSpc>
                <a:spcPct val="150000"/>
              </a:lnSpc>
              <a:spcBef>
                <a:spcPts val="110"/>
              </a:spcBef>
              <a:buAutoNum type="arabicPeriod"/>
            </a:pPr>
            <a:r>
              <a:rPr lang="en-US" sz="4400" b="1" spc="-60" dirty="0">
                <a:solidFill>
                  <a:srgbClr val="FF644E"/>
                </a:solidFill>
                <a:latin typeface="Noto Sans CJK KR Bold"/>
                <a:cs typeface="Noto Sans CJK KR Bold"/>
              </a:rPr>
              <a:t>Problem &amp; Solution</a:t>
            </a:r>
          </a:p>
          <a:p>
            <a:pPr marL="927100" indent="-914400">
              <a:lnSpc>
                <a:spcPct val="150000"/>
              </a:lnSpc>
              <a:spcBef>
                <a:spcPts val="110"/>
              </a:spcBef>
              <a:buAutoNum type="arabicPeriod"/>
            </a:pPr>
            <a:r>
              <a:rPr lang="en-US" sz="4400" b="1" spc="-60" dirty="0">
                <a:solidFill>
                  <a:srgbClr val="FF644E"/>
                </a:solidFill>
                <a:latin typeface="Noto Sans CJK KR Bold"/>
                <a:cs typeface="Noto Sans CJK KR Bold"/>
              </a:rPr>
              <a:t>Market &amp; Customer</a:t>
            </a:r>
          </a:p>
          <a:p>
            <a:pPr marL="927100" indent="-914400">
              <a:lnSpc>
                <a:spcPct val="150000"/>
              </a:lnSpc>
              <a:spcBef>
                <a:spcPts val="110"/>
              </a:spcBef>
              <a:buAutoNum type="arabicPeriod"/>
            </a:pPr>
            <a:r>
              <a:rPr lang="en-US" sz="4400" b="1" spc="-60" dirty="0">
                <a:solidFill>
                  <a:srgbClr val="FF644E"/>
                </a:solidFill>
                <a:latin typeface="Noto Sans CJK KR Bold"/>
                <a:cs typeface="Noto Sans CJK KR Bold"/>
              </a:rPr>
              <a:t>Business model</a:t>
            </a:r>
          </a:p>
          <a:p>
            <a:pPr marL="927100" indent="-914400">
              <a:lnSpc>
                <a:spcPct val="150000"/>
              </a:lnSpc>
              <a:spcBef>
                <a:spcPts val="110"/>
              </a:spcBef>
              <a:buAutoNum type="arabicPeriod"/>
            </a:pPr>
            <a:r>
              <a:rPr lang="en-US" sz="4400" b="1" spc="-60" dirty="0">
                <a:solidFill>
                  <a:srgbClr val="FF644E"/>
                </a:solidFill>
                <a:latin typeface="Noto Sans CJK KR Bold"/>
                <a:cs typeface="Noto Sans CJK KR Bold"/>
              </a:rPr>
              <a:t>Future Work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A5C774-899B-44D7-B11D-2BDEEDE807B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8">
            <a:extLst>
              <a:ext uri="{FF2B5EF4-FFF2-40B4-BE49-F238E27FC236}">
                <a16:creationId xmlns:a16="http://schemas.microsoft.com/office/drawing/2014/main" id="{DF6E7EB2-E5D8-49DE-926C-758D8E606124}"/>
              </a:ext>
            </a:extLst>
          </p:cNvPr>
          <p:cNvSpPr txBox="1"/>
          <p:nvPr/>
        </p:nvSpPr>
        <p:spPr>
          <a:xfrm>
            <a:off x="984250" y="701675"/>
            <a:ext cx="12355943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ko-KR" altLang="en-US" sz="4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타겟 시장 규모</a:t>
            </a:r>
            <a:endParaRPr lang="en-US" altLang="ko-KR" sz="40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9A1D14-33F3-4A11-AED1-F14530DF1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1" t="2289" r="3820" b="43183"/>
          <a:stretch/>
        </p:blipFill>
        <p:spPr>
          <a:xfrm>
            <a:off x="2813050" y="1844675"/>
            <a:ext cx="13716000" cy="6901286"/>
          </a:xfrm>
          <a:prstGeom prst="rect">
            <a:avLst/>
          </a:prstGeom>
        </p:spPr>
      </p:pic>
      <p:sp>
        <p:nvSpPr>
          <p:cNvPr id="6" name="object 18">
            <a:extLst>
              <a:ext uri="{FF2B5EF4-FFF2-40B4-BE49-F238E27FC236}">
                <a16:creationId xmlns:a16="http://schemas.microsoft.com/office/drawing/2014/main" id="{8C57F1D6-B7BE-4055-8D61-517824DB1CAD}"/>
              </a:ext>
            </a:extLst>
          </p:cNvPr>
          <p:cNvSpPr txBox="1"/>
          <p:nvPr/>
        </p:nvSpPr>
        <p:spPr>
          <a:xfrm>
            <a:off x="15219008" y="8402726"/>
            <a:ext cx="2224442" cy="3432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1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/>
                <a:cs typeface="Noto Sans CJK KR Bold"/>
              </a:rPr>
              <a:t>출처</a:t>
            </a:r>
            <a:r>
              <a:rPr lang="en-US" altLang="ko-KR" sz="1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/>
                <a:cs typeface="Noto Sans CJK KR Bold"/>
              </a:rPr>
              <a:t>:</a:t>
            </a:r>
            <a:r>
              <a:rPr lang="ko-KR" altLang="en-US" sz="1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/>
                <a:cs typeface="Noto Sans CJK KR Bold"/>
              </a:rPr>
              <a:t>조선경제</a:t>
            </a:r>
            <a:endParaRPr lang="en-US" altLang="ko-KR" sz="1600" spc="-6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/>
              <a:cs typeface="Noto Sans CJK KR Bold"/>
            </a:endParaRPr>
          </a:p>
        </p:txBody>
      </p:sp>
      <p:sp>
        <p:nvSpPr>
          <p:cNvPr id="7" name="object 18">
            <a:extLst>
              <a:ext uri="{FF2B5EF4-FFF2-40B4-BE49-F238E27FC236}">
                <a16:creationId xmlns:a16="http://schemas.microsoft.com/office/drawing/2014/main" id="{8222D02F-CCF0-4BC4-AA49-F2D3653283FB}"/>
              </a:ext>
            </a:extLst>
          </p:cNvPr>
          <p:cNvSpPr txBox="1"/>
          <p:nvPr/>
        </p:nvSpPr>
        <p:spPr>
          <a:xfrm>
            <a:off x="2051050" y="9845675"/>
            <a:ext cx="16840200" cy="59016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아무도 시도해보지 않았던 문제를 해결하려는 </a:t>
            </a:r>
            <a:r>
              <a:rPr lang="en-US" altLang="ko-KR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AI </a:t>
            </a: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스타트업 을 타겟으로 설정하여 고객 및 시장 규모 구체화</a:t>
            </a:r>
            <a:endParaRPr lang="en-US" altLang="ko-KR" sz="28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501516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49BF98-DE24-441F-89DC-AA44BF7CF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493" y="2261002"/>
            <a:ext cx="4632713" cy="29628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C3E766-095E-47BF-A4E4-056BDD28B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216" y="5974550"/>
            <a:ext cx="4583308" cy="1419347"/>
          </a:xfrm>
          <a:prstGeom prst="rect">
            <a:avLst/>
          </a:prstGeom>
        </p:spPr>
      </p:pic>
      <p:pic>
        <p:nvPicPr>
          <p:cNvPr id="11" name="Picture 2" descr="카카오벤처스, 크라우드소싱 기반 인공지능 데이터 플랫폼 '셀렉트스타 ...">
            <a:extLst>
              <a:ext uri="{FF2B5EF4-FFF2-40B4-BE49-F238E27FC236}">
                <a16:creationId xmlns:a16="http://schemas.microsoft.com/office/drawing/2014/main" id="{7336C7EB-17E9-4E56-9A94-F218C4282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2190625"/>
            <a:ext cx="10957125" cy="692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I 학습 데이터 '슈퍼브에이아이', 와이컴비네이터 등에서 150만달러 ...">
            <a:extLst>
              <a:ext uri="{FF2B5EF4-FFF2-40B4-BE49-F238E27FC236}">
                <a16:creationId xmlns:a16="http://schemas.microsoft.com/office/drawing/2014/main" id="{FB510C4A-ABCF-45D0-819B-E1BF2E24B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26" y="7972300"/>
            <a:ext cx="4583308" cy="114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18">
            <a:extLst>
              <a:ext uri="{FF2B5EF4-FFF2-40B4-BE49-F238E27FC236}">
                <a16:creationId xmlns:a16="http://schemas.microsoft.com/office/drawing/2014/main" id="{0A4B4B2A-8EBD-4907-BE17-E565082822F9}"/>
              </a:ext>
            </a:extLst>
          </p:cNvPr>
          <p:cNvSpPr txBox="1"/>
          <p:nvPr/>
        </p:nvSpPr>
        <p:spPr>
          <a:xfrm>
            <a:off x="984250" y="701675"/>
            <a:ext cx="12355943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ko-KR" altLang="en-US" sz="4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경쟁사 분석</a:t>
            </a:r>
            <a:endParaRPr lang="en-US" altLang="ko-KR" sz="40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533764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8">
            <a:extLst>
              <a:ext uri="{FF2B5EF4-FFF2-40B4-BE49-F238E27FC236}">
                <a16:creationId xmlns:a16="http://schemas.microsoft.com/office/drawing/2014/main" id="{0A4B4B2A-8EBD-4907-BE17-E565082822F9}"/>
              </a:ext>
            </a:extLst>
          </p:cNvPr>
          <p:cNvSpPr txBox="1"/>
          <p:nvPr/>
        </p:nvSpPr>
        <p:spPr>
          <a:xfrm>
            <a:off x="984250" y="701675"/>
            <a:ext cx="12355943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ko-KR" altLang="en-US" sz="4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경쟁력</a:t>
            </a:r>
            <a:endParaRPr lang="en-US" altLang="ko-KR" sz="40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14633B-A967-412F-B760-E8F1B25B8903}"/>
              </a:ext>
            </a:extLst>
          </p:cNvPr>
          <p:cNvGrpSpPr/>
          <p:nvPr/>
        </p:nvGrpSpPr>
        <p:grpSpPr>
          <a:xfrm>
            <a:off x="0" y="2644775"/>
            <a:ext cx="20104100" cy="6019800"/>
            <a:chOff x="0" y="2149475"/>
            <a:chExt cx="20104100" cy="60198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3829017-D6C2-4FCE-9D54-FDED6C6FD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49475"/>
              <a:ext cx="20104100" cy="60198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146996E-E222-419D-B8A0-9B68C2E593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2451" b="82278"/>
            <a:stretch/>
          </p:blipFill>
          <p:spPr>
            <a:xfrm>
              <a:off x="527050" y="5426074"/>
              <a:ext cx="2362200" cy="133350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3D2ECCB-6E59-4ECF-9037-F53B006F57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2451" b="82278"/>
            <a:stretch/>
          </p:blipFill>
          <p:spPr>
            <a:xfrm>
              <a:off x="3879850" y="5883275"/>
              <a:ext cx="5562600" cy="166045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BA4483-F790-48D2-8C3E-9A6926687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2451" b="82278"/>
            <a:stretch/>
          </p:blipFill>
          <p:spPr>
            <a:xfrm>
              <a:off x="9823450" y="5850551"/>
              <a:ext cx="6019800" cy="166045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15D052D-F07B-4480-B8CD-7601BB745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2451" b="82278"/>
            <a:stretch/>
          </p:blipFill>
          <p:spPr>
            <a:xfrm>
              <a:off x="17364982" y="6016718"/>
              <a:ext cx="2440668" cy="1328124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0E82F3-2E70-4634-9CDD-42E431AD0C74}"/>
              </a:ext>
            </a:extLst>
          </p:cNvPr>
          <p:cNvSpPr/>
          <p:nvPr/>
        </p:nvSpPr>
        <p:spPr>
          <a:xfrm>
            <a:off x="838197" y="6050353"/>
            <a:ext cx="1960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cs typeface="Nirmala UI Semilight" panose="020B0402040204020203" pitchFamily="34" charset="0"/>
              </a:rPr>
              <a:t>Smart Labeler</a:t>
            </a:r>
            <a:endParaRPr lang="ko-KR" altLang="en-US" sz="24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434FA6-9E75-4EB0-934F-E1B0AFC3F9DA}"/>
              </a:ext>
            </a:extLst>
          </p:cNvPr>
          <p:cNvSpPr/>
          <p:nvPr/>
        </p:nvSpPr>
        <p:spPr>
          <a:xfrm>
            <a:off x="4058033" y="6808694"/>
            <a:ext cx="1747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Raw data </a:t>
            </a:r>
            <a:r>
              <a:rPr lang="ko-KR" altLang="en-US" sz="2000" b="1" dirty="0"/>
              <a:t>수집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EC6EB-038F-4D3B-BB07-EE1F060CA0AE}"/>
              </a:ext>
            </a:extLst>
          </p:cNvPr>
          <p:cNvSpPr/>
          <p:nvPr/>
        </p:nvSpPr>
        <p:spPr>
          <a:xfrm>
            <a:off x="7358849" y="6854765"/>
            <a:ext cx="1524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/>
              <a:t>데이터 분류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933CCA-E0B0-4AAA-9553-D3D67B088A1D}"/>
              </a:ext>
            </a:extLst>
          </p:cNvPr>
          <p:cNvSpPr/>
          <p:nvPr/>
        </p:nvSpPr>
        <p:spPr>
          <a:xfrm>
            <a:off x="10457180" y="6854765"/>
            <a:ext cx="1781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/>
              <a:t>데이터 </a:t>
            </a:r>
            <a:r>
              <a:rPr lang="ko-KR" altLang="en-US" sz="2000" b="1" dirty="0" err="1"/>
              <a:t>라벨링</a:t>
            </a:r>
            <a:endParaRPr lang="ko-KR" altLang="en-US" sz="20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F03DD9-22D8-4A82-AECC-DFB61C445836}"/>
              </a:ext>
            </a:extLst>
          </p:cNvPr>
          <p:cNvSpPr/>
          <p:nvPr/>
        </p:nvSpPr>
        <p:spPr>
          <a:xfrm>
            <a:off x="13758173" y="6806801"/>
            <a:ext cx="1524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/>
              <a:t>데이터 분석</a:t>
            </a:r>
            <a:endParaRPr lang="ko-KR" altLang="en-US" sz="2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D828F2-B4C6-40ED-BC7F-22705E7175B8}"/>
              </a:ext>
            </a:extLst>
          </p:cNvPr>
          <p:cNvSpPr/>
          <p:nvPr/>
        </p:nvSpPr>
        <p:spPr>
          <a:xfrm>
            <a:off x="17281113" y="6854765"/>
            <a:ext cx="26084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/>
              <a:t>인공지능 서비스 개발</a:t>
            </a:r>
            <a:endParaRPr lang="ko-KR" altLang="en-US" sz="2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F065C0-6FDC-454A-8275-BB5CE82B20B3}"/>
              </a:ext>
            </a:extLst>
          </p:cNvPr>
          <p:cNvSpPr/>
          <p:nvPr/>
        </p:nvSpPr>
        <p:spPr>
          <a:xfrm>
            <a:off x="603934" y="6552857"/>
            <a:ext cx="24293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인공지능 학습을 제외한</a:t>
            </a:r>
            <a:r>
              <a:rPr lang="en-US" altLang="ko-KR" sz="1600" dirty="0"/>
              <a:t> </a:t>
            </a:r>
            <a:r>
              <a:rPr lang="ko-KR" altLang="en-US" sz="1600" dirty="0"/>
              <a:t>데이터 관련 모든 </a:t>
            </a:r>
            <a:r>
              <a:rPr lang="ko-KR" altLang="en-US" sz="1600" dirty="0" err="1"/>
              <a:t>과정에대한</a:t>
            </a:r>
            <a:r>
              <a:rPr lang="ko-KR" altLang="en-US" sz="1600" dirty="0"/>
              <a:t> 원스톱 서비스 제공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B0CFD15-B533-49C0-8819-64D29E69AB72}"/>
              </a:ext>
            </a:extLst>
          </p:cNvPr>
          <p:cNvSpPr/>
          <p:nvPr/>
        </p:nvSpPr>
        <p:spPr>
          <a:xfrm>
            <a:off x="17294428" y="4251860"/>
            <a:ext cx="2440668" cy="2431531"/>
          </a:xfrm>
          <a:prstGeom prst="ellipse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CDC9F5-94C8-407A-BA14-BBA4AAB1FF50}"/>
              </a:ext>
            </a:extLst>
          </p:cNvPr>
          <p:cNvSpPr/>
          <p:nvPr/>
        </p:nvSpPr>
        <p:spPr>
          <a:xfrm>
            <a:off x="-46153" y="22426"/>
            <a:ext cx="20150253" cy="11286923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카카오벤처스, 크라우드소싱 기반 인공지능 데이터 플랫폼 '셀렉트스타 ...">
            <a:extLst>
              <a:ext uri="{FF2B5EF4-FFF2-40B4-BE49-F238E27FC236}">
                <a16:creationId xmlns:a16="http://schemas.microsoft.com/office/drawing/2014/main" id="{E961E22E-F96D-4A2A-9C1B-4618AD17E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4783" y="3056718"/>
            <a:ext cx="8217589" cy="519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Junghoon Blog: AI시대 인도와 중국에서 새롭게 성장하는 데이터 첨삭 ...">
            <a:extLst>
              <a:ext uri="{FF2B5EF4-FFF2-40B4-BE49-F238E27FC236}">
                <a16:creationId xmlns:a16="http://schemas.microsoft.com/office/drawing/2014/main" id="{34C67C9C-A88B-4EC5-9E0F-0A71C63B9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295" y="3101425"/>
            <a:ext cx="9237179" cy="519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046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8">
            <a:extLst>
              <a:ext uri="{FF2B5EF4-FFF2-40B4-BE49-F238E27FC236}">
                <a16:creationId xmlns:a16="http://schemas.microsoft.com/office/drawing/2014/main" id="{0A4B4B2A-8EBD-4907-BE17-E565082822F9}"/>
              </a:ext>
            </a:extLst>
          </p:cNvPr>
          <p:cNvSpPr txBox="1"/>
          <p:nvPr/>
        </p:nvSpPr>
        <p:spPr>
          <a:xfrm>
            <a:off x="984250" y="701675"/>
            <a:ext cx="12355943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ko-KR" altLang="en-US" sz="4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경쟁력</a:t>
            </a:r>
            <a:endParaRPr lang="en-US" altLang="ko-KR" sz="40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14633B-A967-412F-B760-E8F1B25B8903}"/>
              </a:ext>
            </a:extLst>
          </p:cNvPr>
          <p:cNvGrpSpPr/>
          <p:nvPr/>
        </p:nvGrpSpPr>
        <p:grpSpPr>
          <a:xfrm>
            <a:off x="0" y="2644775"/>
            <a:ext cx="20104100" cy="6019800"/>
            <a:chOff x="0" y="2149475"/>
            <a:chExt cx="20104100" cy="60198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3829017-D6C2-4FCE-9D54-FDED6C6FD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49475"/>
              <a:ext cx="20104100" cy="60198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146996E-E222-419D-B8A0-9B68C2E593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2451" b="82278"/>
            <a:stretch/>
          </p:blipFill>
          <p:spPr>
            <a:xfrm>
              <a:off x="527050" y="5426074"/>
              <a:ext cx="2362200" cy="133350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3D2ECCB-6E59-4ECF-9037-F53B006F57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2451" b="82278"/>
            <a:stretch/>
          </p:blipFill>
          <p:spPr>
            <a:xfrm>
              <a:off x="3879850" y="5883275"/>
              <a:ext cx="5562600" cy="166045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BA4483-F790-48D2-8C3E-9A6926687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2451" b="82278"/>
            <a:stretch/>
          </p:blipFill>
          <p:spPr>
            <a:xfrm>
              <a:off x="9823450" y="5850551"/>
              <a:ext cx="6019800" cy="166045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15D052D-F07B-4480-B8CD-7601BB745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2451" b="82278"/>
            <a:stretch/>
          </p:blipFill>
          <p:spPr>
            <a:xfrm>
              <a:off x="17364982" y="6016718"/>
              <a:ext cx="2440668" cy="1328124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0E82F3-2E70-4634-9CDD-42E431AD0C74}"/>
              </a:ext>
            </a:extLst>
          </p:cNvPr>
          <p:cNvSpPr/>
          <p:nvPr/>
        </p:nvSpPr>
        <p:spPr>
          <a:xfrm>
            <a:off x="838197" y="6050353"/>
            <a:ext cx="1960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cs typeface="Nirmala UI Semilight" panose="020B0402040204020203" pitchFamily="34" charset="0"/>
              </a:rPr>
              <a:t>Smart Labeler</a:t>
            </a:r>
            <a:endParaRPr lang="ko-KR" altLang="en-US" sz="24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434FA6-9E75-4EB0-934F-E1B0AFC3F9DA}"/>
              </a:ext>
            </a:extLst>
          </p:cNvPr>
          <p:cNvSpPr/>
          <p:nvPr/>
        </p:nvSpPr>
        <p:spPr>
          <a:xfrm>
            <a:off x="4058033" y="6808694"/>
            <a:ext cx="1747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Raw data </a:t>
            </a:r>
            <a:r>
              <a:rPr lang="ko-KR" altLang="en-US" sz="2000" b="1" dirty="0"/>
              <a:t>수집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EC6EB-038F-4D3B-BB07-EE1F060CA0AE}"/>
              </a:ext>
            </a:extLst>
          </p:cNvPr>
          <p:cNvSpPr/>
          <p:nvPr/>
        </p:nvSpPr>
        <p:spPr>
          <a:xfrm>
            <a:off x="7358849" y="6854765"/>
            <a:ext cx="1524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/>
              <a:t>데이터 분류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933CCA-E0B0-4AAA-9553-D3D67B088A1D}"/>
              </a:ext>
            </a:extLst>
          </p:cNvPr>
          <p:cNvSpPr/>
          <p:nvPr/>
        </p:nvSpPr>
        <p:spPr>
          <a:xfrm>
            <a:off x="10457180" y="6854765"/>
            <a:ext cx="1781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/>
              <a:t>데이터 </a:t>
            </a:r>
            <a:r>
              <a:rPr lang="ko-KR" altLang="en-US" sz="2000" b="1" dirty="0" err="1"/>
              <a:t>라벨링</a:t>
            </a:r>
            <a:endParaRPr lang="ko-KR" altLang="en-US" sz="20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F03DD9-22D8-4A82-AECC-DFB61C445836}"/>
              </a:ext>
            </a:extLst>
          </p:cNvPr>
          <p:cNvSpPr/>
          <p:nvPr/>
        </p:nvSpPr>
        <p:spPr>
          <a:xfrm>
            <a:off x="13758173" y="6806801"/>
            <a:ext cx="1524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/>
              <a:t>데이터 분석</a:t>
            </a:r>
            <a:endParaRPr lang="ko-KR" altLang="en-US" sz="2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D828F2-B4C6-40ED-BC7F-22705E7175B8}"/>
              </a:ext>
            </a:extLst>
          </p:cNvPr>
          <p:cNvSpPr/>
          <p:nvPr/>
        </p:nvSpPr>
        <p:spPr>
          <a:xfrm>
            <a:off x="17281113" y="6854765"/>
            <a:ext cx="26084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/>
              <a:t>인공지능 서비스 개발</a:t>
            </a:r>
            <a:endParaRPr lang="ko-KR" altLang="en-US" sz="2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F065C0-6FDC-454A-8275-BB5CE82B20B3}"/>
              </a:ext>
            </a:extLst>
          </p:cNvPr>
          <p:cNvSpPr/>
          <p:nvPr/>
        </p:nvSpPr>
        <p:spPr>
          <a:xfrm>
            <a:off x="603934" y="6552857"/>
            <a:ext cx="24293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인공지능 학습을 제외한</a:t>
            </a:r>
            <a:r>
              <a:rPr lang="en-US" altLang="ko-KR" sz="1600" dirty="0"/>
              <a:t> </a:t>
            </a:r>
            <a:r>
              <a:rPr lang="ko-KR" altLang="en-US" sz="1600" dirty="0"/>
              <a:t>데이터 관련 모든 </a:t>
            </a:r>
            <a:r>
              <a:rPr lang="ko-KR" altLang="en-US" sz="1600" dirty="0" err="1"/>
              <a:t>과정에대한</a:t>
            </a:r>
            <a:r>
              <a:rPr lang="ko-KR" altLang="en-US" sz="1600" dirty="0"/>
              <a:t> 원스톱 서비스 제공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B0CFD15-B533-49C0-8819-64D29E69AB72}"/>
              </a:ext>
            </a:extLst>
          </p:cNvPr>
          <p:cNvSpPr/>
          <p:nvPr/>
        </p:nvSpPr>
        <p:spPr>
          <a:xfrm>
            <a:off x="17294428" y="4251860"/>
            <a:ext cx="2440668" cy="2431531"/>
          </a:xfrm>
          <a:prstGeom prst="ellipse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FAA143-34D6-4BAC-B45B-090F1C6D481D}"/>
              </a:ext>
            </a:extLst>
          </p:cNvPr>
          <p:cNvSpPr/>
          <p:nvPr/>
        </p:nvSpPr>
        <p:spPr>
          <a:xfrm>
            <a:off x="3698860" y="3292475"/>
            <a:ext cx="5564289" cy="49530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086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8">
            <a:extLst>
              <a:ext uri="{FF2B5EF4-FFF2-40B4-BE49-F238E27FC236}">
                <a16:creationId xmlns:a16="http://schemas.microsoft.com/office/drawing/2014/main" id="{0A4B4B2A-8EBD-4907-BE17-E565082822F9}"/>
              </a:ext>
            </a:extLst>
          </p:cNvPr>
          <p:cNvSpPr txBox="1"/>
          <p:nvPr/>
        </p:nvSpPr>
        <p:spPr>
          <a:xfrm>
            <a:off x="984250" y="701675"/>
            <a:ext cx="12355943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ko-KR" altLang="en-US" sz="4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경쟁력</a:t>
            </a:r>
            <a:endParaRPr lang="en-US" altLang="ko-KR" sz="40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14633B-A967-412F-B760-E8F1B25B8903}"/>
              </a:ext>
            </a:extLst>
          </p:cNvPr>
          <p:cNvGrpSpPr/>
          <p:nvPr/>
        </p:nvGrpSpPr>
        <p:grpSpPr>
          <a:xfrm>
            <a:off x="0" y="2644775"/>
            <a:ext cx="20104100" cy="6019800"/>
            <a:chOff x="0" y="2149475"/>
            <a:chExt cx="20104100" cy="60198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3829017-D6C2-4FCE-9D54-FDED6C6FD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49475"/>
              <a:ext cx="20104100" cy="60198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146996E-E222-419D-B8A0-9B68C2E593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2451" b="82278"/>
            <a:stretch/>
          </p:blipFill>
          <p:spPr>
            <a:xfrm>
              <a:off x="527050" y="5426074"/>
              <a:ext cx="2362200" cy="133350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3D2ECCB-6E59-4ECF-9037-F53B006F57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2451" b="82278"/>
            <a:stretch/>
          </p:blipFill>
          <p:spPr>
            <a:xfrm>
              <a:off x="3879850" y="5883275"/>
              <a:ext cx="5562600" cy="166045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BA4483-F790-48D2-8C3E-9A6926687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2451" b="82278"/>
            <a:stretch/>
          </p:blipFill>
          <p:spPr>
            <a:xfrm>
              <a:off x="9823450" y="5850551"/>
              <a:ext cx="6019800" cy="166045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15D052D-F07B-4480-B8CD-7601BB745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2451" b="82278"/>
            <a:stretch/>
          </p:blipFill>
          <p:spPr>
            <a:xfrm>
              <a:off x="17364982" y="6016718"/>
              <a:ext cx="2440668" cy="1328124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0E82F3-2E70-4634-9CDD-42E431AD0C74}"/>
              </a:ext>
            </a:extLst>
          </p:cNvPr>
          <p:cNvSpPr/>
          <p:nvPr/>
        </p:nvSpPr>
        <p:spPr>
          <a:xfrm>
            <a:off x="838197" y="6050353"/>
            <a:ext cx="1960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cs typeface="Nirmala UI Semilight" panose="020B0402040204020203" pitchFamily="34" charset="0"/>
              </a:rPr>
              <a:t>Smart Labeler</a:t>
            </a:r>
            <a:endParaRPr lang="ko-KR" altLang="en-US" sz="24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434FA6-9E75-4EB0-934F-E1B0AFC3F9DA}"/>
              </a:ext>
            </a:extLst>
          </p:cNvPr>
          <p:cNvSpPr/>
          <p:nvPr/>
        </p:nvSpPr>
        <p:spPr>
          <a:xfrm>
            <a:off x="4849110" y="6329929"/>
            <a:ext cx="1747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Raw data </a:t>
            </a:r>
            <a:r>
              <a:rPr lang="ko-KR" altLang="en-US" sz="2000" b="1" dirty="0"/>
              <a:t>수집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EC6EB-038F-4D3B-BB07-EE1F060CA0AE}"/>
              </a:ext>
            </a:extLst>
          </p:cNvPr>
          <p:cNvSpPr/>
          <p:nvPr/>
        </p:nvSpPr>
        <p:spPr>
          <a:xfrm>
            <a:off x="8149926" y="6376000"/>
            <a:ext cx="1524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/>
              <a:t>데이터 분류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933CCA-E0B0-4AAA-9553-D3D67B088A1D}"/>
              </a:ext>
            </a:extLst>
          </p:cNvPr>
          <p:cNvSpPr/>
          <p:nvPr/>
        </p:nvSpPr>
        <p:spPr>
          <a:xfrm>
            <a:off x="11248257" y="6376000"/>
            <a:ext cx="1781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/>
              <a:t>데이터 </a:t>
            </a:r>
            <a:r>
              <a:rPr lang="ko-KR" altLang="en-US" sz="2000" b="1" dirty="0" err="1"/>
              <a:t>라벨링</a:t>
            </a:r>
            <a:endParaRPr lang="ko-KR" altLang="en-US" sz="20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F03DD9-22D8-4A82-AECC-DFB61C445836}"/>
              </a:ext>
            </a:extLst>
          </p:cNvPr>
          <p:cNvSpPr/>
          <p:nvPr/>
        </p:nvSpPr>
        <p:spPr>
          <a:xfrm>
            <a:off x="14549250" y="6328036"/>
            <a:ext cx="1524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/>
              <a:t>데이터 분석</a:t>
            </a:r>
            <a:endParaRPr lang="ko-KR" altLang="en-US" sz="2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D828F2-B4C6-40ED-BC7F-22705E7175B8}"/>
              </a:ext>
            </a:extLst>
          </p:cNvPr>
          <p:cNvSpPr/>
          <p:nvPr/>
        </p:nvSpPr>
        <p:spPr>
          <a:xfrm>
            <a:off x="17281113" y="6854765"/>
            <a:ext cx="26084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/>
              <a:t>인공지능 서비스 개발</a:t>
            </a:r>
            <a:endParaRPr lang="ko-KR" altLang="en-US" sz="2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F065C0-6FDC-454A-8275-BB5CE82B20B3}"/>
              </a:ext>
            </a:extLst>
          </p:cNvPr>
          <p:cNvSpPr/>
          <p:nvPr/>
        </p:nvSpPr>
        <p:spPr>
          <a:xfrm>
            <a:off x="603934" y="6552857"/>
            <a:ext cx="24293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인공지능 학습을 제외한</a:t>
            </a:r>
            <a:r>
              <a:rPr lang="en-US" altLang="ko-KR" sz="1600" dirty="0"/>
              <a:t> </a:t>
            </a:r>
            <a:r>
              <a:rPr lang="ko-KR" altLang="en-US" sz="1600" dirty="0"/>
              <a:t>데이터 관련 모든 </a:t>
            </a:r>
            <a:r>
              <a:rPr lang="ko-KR" altLang="en-US" sz="1600" dirty="0" err="1"/>
              <a:t>과정에대한</a:t>
            </a:r>
            <a:r>
              <a:rPr lang="ko-KR" altLang="en-US" sz="1600" dirty="0"/>
              <a:t> 원스톱 서비스 제공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B0CFD15-B533-49C0-8819-64D29E69AB72}"/>
              </a:ext>
            </a:extLst>
          </p:cNvPr>
          <p:cNvSpPr/>
          <p:nvPr/>
        </p:nvSpPr>
        <p:spPr>
          <a:xfrm>
            <a:off x="17294428" y="4251860"/>
            <a:ext cx="2440668" cy="2431531"/>
          </a:xfrm>
          <a:prstGeom prst="ellipse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FAA143-34D6-4BAC-B45B-090F1C6D481D}"/>
              </a:ext>
            </a:extLst>
          </p:cNvPr>
          <p:cNvSpPr/>
          <p:nvPr/>
        </p:nvSpPr>
        <p:spPr>
          <a:xfrm>
            <a:off x="4489937" y="2813710"/>
            <a:ext cx="5564289" cy="49530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7CCDDE6-8E92-449E-A526-A3445CD81AB7}"/>
              </a:ext>
            </a:extLst>
          </p:cNvPr>
          <p:cNvSpPr/>
          <p:nvPr/>
        </p:nvSpPr>
        <p:spPr>
          <a:xfrm>
            <a:off x="-46153" y="22426"/>
            <a:ext cx="20150253" cy="11286923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인공지능 헬스케어 기업 '루닛', 160억 원 규모 투자유치 - 'Startup's ...">
            <a:extLst>
              <a:ext uri="{FF2B5EF4-FFF2-40B4-BE49-F238E27FC236}">
                <a16:creationId xmlns:a16="http://schemas.microsoft.com/office/drawing/2014/main" id="{A69D32D9-9C85-403F-BF73-073BF48BF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1" t="9268" r="34941" b="8946"/>
          <a:stretch/>
        </p:blipFill>
        <p:spPr bwMode="auto">
          <a:xfrm>
            <a:off x="3137561" y="955943"/>
            <a:ext cx="3094606" cy="412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378CB79-B8D9-41E8-84F1-DFF7B72E9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136" y="1006475"/>
            <a:ext cx="6360357" cy="416943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80DD00B-3CC7-4CD4-BC3B-2096468B9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561" y="5319843"/>
            <a:ext cx="9619933" cy="4126140"/>
          </a:xfrm>
          <a:prstGeom prst="rect">
            <a:avLst/>
          </a:prstGeom>
        </p:spPr>
      </p:pic>
      <p:pic>
        <p:nvPicPr>
          <p:cNvPr id="23" name="Picture 2" descr="카드뉴스]바다 위 산업혁명 '아쿠아팜'">
            <a:extLst>
              <a:ext uri="{FF2B5EF4-FFF2-40B4-BE49-F238E27FC236}">
                <a16:creationId xmlns:a16="http://schemas.microsoft.com/office/drawing/2014/main" id="{368B6DF4-4AF9-4B50-9938-683FA30C3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3150" y="1096021"/>
            <a:ext cx="5012354" cy="465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Root AI unveils a ripeness detecting tomato-picking robot">
            <a:extLst>
              <a:ext uri="{FF2B5EF4-FFF2-40B4-BE49-F238E27FC236}">
                <a16:creationId xmlns:a16="http://schemas.microsoft.com/office/drawing/2014/main" id="{84BC0892-E99C-4904-9B7C-8D9A0041F7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74" b="21534"/>
          <a:stretch/>
        </p:blipFill>
        <p:spPr bwMode="auto">
          <a:xfrm>
            <a:off x="13074222" y="5955149"/>
            <a:ext cx="4927414" cy="337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bject 18">
            <a:extLst>
              <a:ext uri="{FF2B5EF4-FFF2-40B4-BE49-F238E27FC236}">
                <a16:creationId xmlns:a16="http://schemas.microsoft.com/office/drawing/2014/main" id="{7B636D6F-3393-4EA1-BBEB-F15F842278A3}"/>
              </a:ext>
            </a:extLst>
          </p:cNvPr>
          <p:cNvSpPr txBox="1"/>
          <p:nvPr/>
        </p:nvSpPr>
        <p:spPr>
          <a:xfrm>
            <a:off x="3498850" y="10025762"/>
            <a:ext cx="16840200" cy="59016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가장 첫 단계인</a:t>
            </a:r>
            <a:r>
              <a:rPr lang="en-US" altLang="ko-KR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, </a:t>
            </a: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데이터를 어디서 어떤 방법으로 수집할 것인가</a:t>
            </a:r>
            <a:r>
              <a:rPr lang="en-US" altLang="ko-KR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? </a:t>
            </a: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에 대한 솔루션 제공</a:t>
            </a:r>
            <a:endParaRPr lang="en-US" altLang="ko-KR" sz="28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573613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72CA4CE-24B6-4589-8B34-A241C9739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0" y="2453573"/>
            <a:ext cx="7844632" cy="588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18">
            <a:extLst>
              <a:ext uri="{FF2B5EF4-FFF2-40B4-BE49-F238E27FC236}">
                <a16:creationId xmlns:a16="http://schemas.microsoft.com/office/drawing/2014/main" id="{957EA93B-D6B3-48BD-ADF0-B89DEC229B4D}"/>
              </a:ext>
            </a:extLst>
          </p:cNvPr>
          <p:cNvSpPr txBox="1"/>
          <p:nvPr/>
        </p:nvSpPr>
        <p:spPr>
          <a:xfrm>
            <a:off x="4337050" y="8350959"/>
            <a:ext cx="7249674" cy="3432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en-US" altLang="ko-KR" sz="1600" spc="-6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/>
                <a:cs typeface="Noto Sans CJK KR Bold"/>
              </a:rPr>
              <a:t>NeRF</a:t>
            </a:r>
            <a:r>
              <a:rPr lang="en-US" altLang="ko-KR" sz="1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/>
                <a:cs typeface="Noto Sans CJK KR Bold"/>
              </a:rPr>
              <a:t>,: Representing Scenes as Neural Radiance </a:t>
            </a:r>
            <a:r>
              <a:rPr lang="en-US" altLang="ko-KR" sz="1600" spc="-6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/>
                <a:cs typeface="Noto Sans CJK KR Bold"/>
              </a:rPr>
              <a:t>Feilds</a:t>
            </a:r>
            <a:r>
              <a:rPr lang="en-US" altLang="ko-KR" sz="160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/>
                <a:cs typeface="Noto Sans CJK KR Bold"/>
              </a:rPr>
              <a:t> for View Synthesis</a:t>
            </a:r>
          </a:p>
        </p:txBody>
      </p:sp>
      <p:pic>
        <p:nvPicPr>
          <p:cNvPr id="4100" name="Picture 4" descr="[video-to-gif output image]">
            <a:extLst>
              <a:ext uri="{FF2B5EF4-FFF2-40B4-BE49-F238E27FC236}">
                <a16:creationId xmlns:a16="http://schemas.microsoft.com/office/drawing/2014/main" id="{339CDC11-FAE1-408E-8871-D939A61C88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850" y="2453573"/>
            <a:ext cx="7249674" cy="587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18">
            <a:extLst>
              <a:ext uri="{FF2B5EF4-FFF2-40B4-BE49-F238E27FC236}">
                <a16:creationId xmlns:a16="http://schemas.microsoft.com/office/drawing/2014/main" id="{0C52BF28-9E10-4234-937D-FD519EDBD288}"/>
              </a:ext>
            </a:extLst>
          </p:cNvPr>
          <p:cNvSpPr txBox="1"/>
          <p:nvPr/>
        </p:nvSpPr>
        <p:spPr>
          <a:xfrm>
            <a:off x="4108450" y="9617075"/>
            <a:ext cx="16840200" cy="59016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인공지능 기반으로 </a:t>
            </a:r>
            <a:r>
              <a:rPr lang="en-US" altLang="ko-KR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1</a:t>
            </a: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장의 사진 만으로 </a:t>
            </a:r>
            <a:r>
              <a:rPr lang="en-US" altLang="ko-KR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3D </a:t>
            </a: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이미지를 생성하는 연구</a:t>
            </a:r>
            <a:r>
              <a:rPr lang="en-US" altLang="ko-KR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, 2020. 05</a:t>
            </a:r>
          </a:p>
        </p:txBody>
      </p:sp>
    </p:spTree>
    <p:extLst>
      <p:ext uri="{BB962C8B-B14F-4D97-AF65-F5344CB8AC3E}">
        <p14:creationId xmlns:p14="http://schemas.microsoft.com/office/powerpoint/2010/main" val="132237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94E2683F-B898-4400-8915-5DE8C92F0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51" y="1997075"/>
            <a:ext cx="8458200" cy="634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114AE542-BFAC-4A15-971C-84EBDAE79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050" y="1997075"/>
            <a:ext cx="8982161" cy="634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18">
            <a:extLst>
              <a:ext uri="{FF2B5EF4-FFF2-40B4-BE49-F238E27FC236}">
                <a16:creationId xmlns:a16="http://schemas.microsoft.com/office/drawing/2014/main" id="{DCF19F4D-C860-4F71-A466-8B23F41A2F4D}"/>
              </a:ext>
            </a:extLst>
          </p:cNvPr>
          <p:cNvSpPr txBox="1"/>
          <p:nvPr/>
        </p:nvSpPr>
        <p:spPr>
          <a:xfrm>
            <a:off x="2813050" y="9313402"/>
            <a:ext cx="19735799" cy="123649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어떤 문제를 인공지능으로 해결하려는 </a:t>
            </a:r>
            <a:r>
              <a:rPr lang="ko-KR" altLang="en-US" sz="2800" b="1" spc="-60" dirty="0" err="1">
                <a:solidFill>
                  <a:srgbClr val="E65A46"/>
                </a:solidFill>
                <a:latin typeface="Noto Sans CJK KR Bold"/>
                <a:cs typeface="Noto Sans CJK KR Bold"/>
              </a:rPr>
              <a:t>스타트업이나</a:t>
            </a:r>
            <a:r>
              <a:rPr lang="en-US" altLang="ko-KR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, </a:t>
            </a: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연구자 들 에게는 데이터가 존재하지 않아서 </a:t>
            </a:r>
            <a:br>
              <a:rPr lang="en-US" altLang="ko-KR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</a:b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직접 데이터를 </a:t>
            </a:r>
            <a:r>
              <a:rPr lang="ko-KR" altLang="en-US" sz="2800" b="1" spc="-60" dirty="0" err="1">
                <a:solidFill>
                  <a:srgbClr val="E65A46"/>
                </a:solidFill>
                <a:latin typeface="Noto Sans CJK KR Bold"/>
                <a:cs typeface="Noto Sans CJK KR Bold"/>
              </a:rPr>
              <a:t>수집후</a:t>
            </a: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 </a:t>
            </a:r>
            <a:r>
              <a:rPr lang="ko-KR" altLang="en-US" sz="2800" b="1" spc="-60" dirty="0" err="1">
                <a:solidFill>
                  <a:srgbClr val="E65A46"/>
                </a:solidFill>
                <a:latin typeface="Noto Sans CJK KR Bold"/>
                <a:cs typeface="Noto Sans CJK KR Bold"/>
              </a:rPr>
              <a:t>라벨링</a:t>
            </a: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 </a:t>
            </a:r>
            <a:r>
              <a:rPr lang="ko-KR" altLang="en-US" sz="2800" b="1" spc="-60" dirty="0" err="1">
                <a:solidFill>
                  <a:srgbClr val="E65A46"/>
                </a:solidFill>
                <a:latin typeface="Noto Sans CJK KR Bold"/>
                <a:cs typeface="Noto Sans CJK KR Bold"/>
              </a:rPr>
              <a:t>해야하는</a:t>
            </a: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 경우가 대부분 임</a:t>
            </a:r>
            <a:endParaRPr lang="en-US" altLang="ko-KR" sz="28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09445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8">
            <a:extLst>
              <a:ext uri="{FF2B5EF4-FFF2-40B4-BE49-F238E27FC236}">
                <a16:creationId xmlns:a16="http://schemas.microsoft.com/office/drawing/2014/main" id="{0A4B4B2A-8EBD-4907-BE17-E565082822F9}"/>
              </a:ext>
            </a:extLst>
          </p:cNvPr>
          <p:cNvSpPr txBox="1"/>
          <p:nvPr/>
        </p:nvSpPr>
        <p:spPr>
          <a:xfrm>
            <a:off x="984250" y="701675"/>
            <a:ext cx="12355943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ko-KR" altLang="en-US" sz="4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경쟁력</a:t>
            </a:r>
            <a:endParaRPr lang="en-US" altLang="ko-KR" sz="40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314633B-A967-412F-B760-E8F1B25B8903}"/>
              </a:ext>
            </a:extLst>
          </p:cNvPr>
          <p:cNvGrpSpPr/>
          <p:nvPr/>
        </p:nvGrpSpPr>
        <p:grpSpPr>
          <a:xfrm>
            <a:off x="0" y="2644775"/>
            <a:ext cx="20104100" cy="6019800"/>
            <a:chOff x="0" y="2149475"/>
            <a:chExt cx="20104100" cy="60198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3829017-D6C2-4FCE-9D54-FDED6C6FD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149475"/>
              <a:ext cx="20104100" cy="60198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146996E-E222-419D-B8A0-9B68C2E593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2451" b="82278"/>
            <a:stretch/>
          </p:blipFill>
          <p:spPr>
            <a:xfrm>
              <a:off x="527050" y="5426074"/>
              <a:ext cx="2362200" cy="133350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3D2ECCB-6E59-4ECF-9037-F53B006F57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2451" b="82278"/>
            <a:stretch/>
          </p:blipFill>
          <p:spPr>
            <a:xfrm>
              <a:off x="3879850" y="5883275"/>
              <a:ext cx="5562600" cy="166045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BA4483-F790-48D2-8C3E-9A6926687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2451" b="82278"/>
            <a:stretch/>
          </p:blipFill>
          <p:spPr>
            <a:xfrm>
              <a:off x="9823450" y="5850551"/>
              <a:ext cx="6019800" cy="166045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15D052D-F07B-4480-B8CD-7601BB745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2451" b="82278"/>
            <a:stretch/>
          </p:blipFill>
          <p:spPr>
            <a:xfrm>
              <a:off x="17364982" y="6016718"/>
              <a:ext cx="2440668" cy="1328124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30E82F3-2E70-4634-9CDD-42E431AD0C74}"/>
              </a:ext>
            </a:extLst>
          </p:cNvPr>
          <p:cNvSpPr/>
          <p:nvPr/>
        </p:nvSpPr>
        <p:spPr>
          <a:xfrm>
            <a:off x="838197" y="6050353"/>
            <a:ext cx="1960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cs typeface="Nirmala UI Semilight" panose="020B0402040204020203" pitchFamily="34" charset="0"/>
              </a:rPr>
              <a:t>Smart Labeler</a:t>
            </a:r>
            <a:endParaRPr lang="ko-KR" altLang="en-US" sz="24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434FA6-9E75-4EB0-934F-E1B0AFC3F9DA}"/>
              </a:ext>
            </a:extLst>
          </p:cNvPr>
          <p:cNvSpPr/>
          <p:nvPr/>
        </p:nvSpPr>
        <p:spPr>
          <a:xfrm>
            <a:off x="4058033" y="6808694"/>
            <a:ext cx="17471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Raw data </a:t>
            </a:r>
            <a:r>
              <a:rPr lang="ko-KR" altLang="en-US" sz="2000" b="1" dirty="0"/>
              <a:t>수집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EC6EB-038F-4D3B-BB07-EE1F060CA0AE}"/>
              </a:ext>
            </a:extLst>
          </p:cNvPr>
          <p:cNvSpPr/>
          <p:nvPr/>
        </p:nvSpPr>
        <p:spPr>
          <a:xfrm>
            <a:off x="7358849" y="6854765"/>
            <a:ext cx="1524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/>
              <a:t>데이터 분류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933CCA-E0B0-4AAA-9553-D3D67B088A1D}"/>
              </a:ext>
            </a:extLst>
          </p:cNvPr>
          <p:cNvSpPr/>
          <p:nvPr/>
        </p:nvSpPr>
        <p:spPr>
          <a:xfrm>
            <a:off x="10457180" y="6854765"/>
            <a:ext cx="1781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/>
              <a:t>데이터 </a:t>
            </a:r>
            <a:r>
              <a:rPr lang="ko-KR" altLang="en-US" sz="2000" b="1" dirty="0" err="1"/>
              <a:t>라벨링</a:t>
            </a:r>
            <a:endParaRPr lang="ko-KR" altLang="en-US" sz="20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F03DD9-22D8-4A82-AECC-DFB61C445836}"/>
              </a:ext>
            </a:extLst>
          </p:cNvPr>
          <p:cNvSpPr/>
          <p:nvPr/>
        </p:nvSpPr>
        <p:spPr>
          <a:xfrm>
            <a:off x="13758173" y="6806801"/>
            <a:ext cx="1524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/>
              <a:t>데이터 분석</a:t>
            </a:r>
            <a:endParaRPr lang="ko-KR" altLang="en-US" sz="20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D828F2-B4C6-40ED-BC7F-22705E7175B8}"/>
              </a:ext>
            </a:extLst>
          </p:cNvPr>
          <p:cNvSpPr/>
          <p:nvPr/>
        </p:nvSpPr>
        <p:spPr>
          <a:xfrm>
            <a:off x="17281113" y="6854765"/>
            <a:ext cx="26084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/>
              <a:t>인공지능 서비스 개발</a:t>
            </a:r>
            <a:endParaRPr lang="ko-KR" altLang="en-US" sz="2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F065C0-6FDC-454A-8275-BB5CE82B20B3}"/>
              </a:ext>
            </a:extLst>
          </p:cNvPr>
          <p:cNvSpPr/>
          <p:nvPr/>
        </p:nvSpPr>
        <p:spPr>
          <a:xfrm>
            <a:off x="603934" y="6552857"/>
            <a:ext cx="24293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인공지능 학습을 제외한</a:t>
            </a:r>
            <a:r>
              <a:rPr lang="en-US" altLang="ko-KR" sz="1600" dirty="0"/>
              <a:t> </a:t>
            </a:r>
            <a:r>
              <a:rPr lang="ko-KR" altLang="en-US" sz="1600" dirty="0"/>
              <a:t>데이터 관련 모든 </a:t>
            </a:r>
            <a:r>
              <a:rPr lang="ko-KR" altLang="en-US" sz="1600" dirty="0" err="1"/>
              <a:t>과정에대한</a:t>
            </a:r>
            <a:r>
              <a:rPr lang="ko-KR" altLang="en-US" sz="1600" dirty="0"/>
              <a:t> 원스톱 서비스 제공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B0CFD15-B533-49C0-8819-64D29E69AB72}"/>
              </a:ext>
            </a:extLst>
          </p:cNvPr>
          <p:cNvSpPr/>
          <p:nvPr/>
        </p:nvSpPr>
        <p:spPr>
          <a:xfrm>
            <a:off x="17294428" y="4251860"/>
            <a:ext cx="2440668" cy="2431531"/>
          </a:xfrm>
          <a:prstGeom prst="ellipse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FAA143-34D6-4BAC-B45B-090F1C6D481D}"/>
              </a:ext>
            </a:extLst>
          </p:cNvPr>
          <p:cNvSpPr/>
          <p:nvPr/>
        </p:nvSpPr>
        <p:spPr>
          <a:xfrm>
            <a:off x="3698860" y="3292475"/>
            <a:ext cx="5564289" cy="49530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96F53956-AD35-44CE-B728-A2787EF28806}"/>
              </a:ext>
            </a:extLst>
          </p:cNvPr>
          <p:cNvSpPr txBox="1"/>
          <p:nvPr/>
        </p:nvSpPr>
        <p:spPr>
          <a:xfrm>
            <a:off x="1708150" y="9252854"/>
            <a:ext cx="19735799" cy="125277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해결하려는 문제에 맞는 데이터를 어디서</a:t>
            </a:r>
            <a:r>
              <a:rPr lang="en-US" altLang="ko-KR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, </a:t>
            </a: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어떻게 수집할 건지 에 대한 고민을 </a:t>
            </a:r>
            <a:r>
              <a:rPr lang="ko-KR" altLang="en-US" sz="2800" b="1" spc="-60" dirty="0" err="1">
                <a:solidFill>
                  <a:srgbClr val="E65A46"/>
                </a:solidFill>
                <a:latin typeface="Noto Sans CJK KR Bold"/>
                <a:cs typeface="Noto Sans CJK KR Bold"/>
              </a:rPr>
              <a:t>스타트업이나</a:t>
            </a: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 연구자가 꼭 </a:t>
            </a:r>
            <a:r>
              <a:rPr lang="ko-KR" altLang="en-US" sz="2800" b="1" spc="-60" dirty="0" err="1">
                <a:solidFill>
                  <a:srgbClr val="E65A46"/>
                </a:solidFill>
                <a:latin typeface="Noto Sans CJK KR Bold"/>
                <a:cs typeface="Noto Sans CJK KR Bold"/>
              </a:rPr>
              <a:t>해야할까</a:t>
            </a:r>
            <a:r>
              <a:rPr lang="en-US" altLang="ko-KR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?</a:t>
            </a:r>
          </a:p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문제 해결과 인공지능 개발에 집중</a:t>
            </a:r>
            <a:r>
              <a:rPr lang="en-US" altLang="ko-KR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47467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8">
            <a:extLst>
              <a:ext uri="{FF2B5EF4-FFF2-40B4-BE49-F238E27FC236}">
                <a16:creationId xmlns:a16="http://schemas.microsoft.com/office/drawing/2014/main" id="{DF6E7EB2-E5D8-49DE-926C-758D8E606124}"/>
              </a:ext>
            </a:extLst>
          </p:cNvPr>
          <p:cNvSpPr txBox="1"/>
          <p:nvPr/>
        </p:nvSpPr>
        <p:spPr>
          <a:xfrm>
            <a:off x="984250" y="701675"/>
            <a:ext cx="12355943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ko-KR" altLang="en-US" sz="4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비즈니스 모델</a:t>
            </a:r>
            <a:endParaRPr lang="en-US" altLang="ko-KR" sz="40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54FC40-BF45-4D11-9D46-7039558B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650" y="1722405"/>
            <a:ext cx="7315200" cy="7433664"/>
          </a:xfrm>
          <a:prstGeom prst="rect">
            <a:avLst/>
          </a:prstGeom>
        </p:spPr>
      </p:pic>
      <p:sp>
        <p:nvSpPr>
          <p:cNvPr id="4" name="object 18">
            <a:extLst>
              <a:ext uri="{FF2B5EF4-FFF2-40B4-BE49-F238E27FC236}">
                <a16:creationId xmlns:a16="http://schemas.microsoft.com/office/drawing/2014/main" id="{4A67A00D-E35A-468D-870E-BBF2FA10D363}"/>
              </a:ext>
            </a:extLst>
          </p:cNvPr>
          <p:cNvSpPr txBox="1"/>
          <p:nvPr/>
        </p:nvSpPr>
        <p:spPr>
          <a:xfrm>
            <a:off x="3041650" y="9582850"/>
            <a:ext cx="19735799" cy="125277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데이터의 저작권 관련 라이선스를 사용자가 선택할 수 있으며</a:t>
            </a:r>
            <a:r>
              <a:rPr lang="en-US" altLang="ko-KR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, </a:t>
            </a: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이에 따른 차등적인 수수료 부과</a:t>
            </a:r>
            <a:endParaRPr lang="en-US" altLang="ko-KR" sz="28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오픈소스 라이선스 선택 시</a:t>
            </a:r>
            <a:r>
              <a:rPr lang="en-US" altLang="ko-KR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, </a:t>
            </a: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경쟁사에 비해 저렴한 가격에 솔루션 제공</a:t>
            </a:r>
            <a:endParaRPr lang="en-US" altLang="ko-KR" sz="28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7CBE71-987B-449C-B070-6E7C3E79C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0" y="1718615"/>
            <a:ext cx="6897214" cy="743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25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8">
            <a:extLst>
              <a:ext uri="{FF2B5EF4-FFF2-40B4-BE49-F238E27FC236}">
                <a16:creationId xmlns:a16="http://schemas.microsoft.com/office/drawing/2014/main" id="{DF6E7EB2-E5D8-49DE-926C-758D8E606124}"/>
              </a:ext>
            </a:extLst>
          </p:cNvPr>
          <p:cNvSpPr txBox="1"/>
          <p:nvPr/>
        </p:nvSpPr>
        <p:spPr>
          <a:xfrm>
            <a:off x="984250" y="701675"/>
            <a:ext cx="12355943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ko-KR" altLang="en-US" sz="4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비즈니스 모델</a:t>
            </a:r>
            <a:endParaRPr lang="en-US" altLang="ko-KR" sz="40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54FC40-BF45-4D11-9D46-7039558B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650" y="1722405"/>
            <a:ext cx="7315200" cy="7433664"/>
          </a:xfrm>
          <a:prstGeom prst="rect">
            <a:avLst/>
          </a:prstGeom>
        </p:spPr>
      </p:pic>
      <p:sp>
        <p:nvSpPr>
          <p:cNvPr id="4" name="object 18">
            <a:extLst>
              <a:ext uri="{FF2B5EF4-FFF2-40B4-BE49-F238E27FC236}">
                <a16:creationId xmlns:a16="http://schemas.microsoft.com/office/drawing/2014/main" id="{4A67A00D-E35A-468D-870E-BBF2FA10D363}"/>
              </a:ext>
            </a:extLst>
          </p:cNvPr>
          <p:cNvSpPr txBox="1"/>
          <p:nvPr/>
        </p:nvSpPr>
        <p:spPr>
          <a:xfrm>
            <a:off x="3041650" y="9582850"/>
            <a:ext cx="19735799" cy="125277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데이터의 저작권 관련 라이선스를 사용자가 선택할 수 있으며</a:t>
            </a:r>
            <a:r>
              <a:rPr lang="en-US" altLang="ko-KR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, </a:t>
            </a: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이에 따른 차등적인 수수료 부과</a:t>
            </a:r>
            <a:endParaRPr lang="en-US" altLang="ko-KR" sz="28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오픈소스 라이선스 선택 시</a:t>
            </a:r>
            <a:r>
              <a:rPr lang="en-US" altLang="ko-KR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, </a:t>
            </a: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경쟁사에 비해 저렴한 가격에 솔루션 제공</a:t>
            </a:r>
            <a:endParaRPr lang="en-US" altLang="ko-KR" sz="28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7CBE71-987B-449C-B070-6E7C3E79C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0" y="1718615"/>
            <a:ext cx="6897214" cy="743366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727ED54-D303-4E52-8973-C1140D43CAD0}"/>
              </a:ext>
            </a:extLst>
          </p:cNvPr>
          <p:cNvSpPr/>
          <p:nvPr/>
        </p:nvSpPr>
        <p:spPr>
          <a:xfrm>
            <a:off x="-46153" y="22426"/>
            <a:ext cx="20150253" cy="11286923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 descr="What Is a Data Hub and Why Should You Care? - Actian">
            <a:extLst>
              <a:ext uri="{FF2B5EF4-FFF2-40B4-BE49-F238E27FC236}">
                <a16:creationId xmlns:a16="http://schemas.microsoft.com/office/drawing/2014/main" id="{08DDC396-DED3-4669-9839-93F8E5D0A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479" y="1069479"/>
            <a:ext cx="12807371" cy="839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18">
            <a:extLst>
              <a:ext uri="{FF2B5EF4-FFF2-40B4-BE49-F238E27FC236}">
                <a16:creationId xmlns:a16="http://schemas.microsoft.com/office/drawing/2014/main" id="{675EAB17-0B32-42E0-9BF4-F24FBA6A0EC5}"/>
              </a:ext>
            </a:extLst>
          </p:cNvPr>
          <p:cNvSpPr txBox="1"/>
          <p:nvPr/>
        </p:nvSpPr>
        <p:spPr>
          <a:xfrm>
            <a:off x="4870450" y="9681876"/>
            <a:ext cx="19735799" cy="59016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이전에는 존재하지 않던</a:t>
            </a:r>
            <a:r>
              <a:rPr lang="en-US" altLang="ko-KR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, </a:t>
            </a: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새로운 데이터들의 허브</a:t>
            </a:r>
            <a:r>
              <a:rPr lang="en-US" altLang="ko-KR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, </a:t>
            </a: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플랫폼화</a:t>
            </a:r>
            <a:endParaRPr lang="en-US" altLang="ko-KR" sz="28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702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sential tips for scaling quality AI data labeling | VentureBeat">
            <a:extLst>
              <a:ext uri="{FF2B5EF4-FFF2-40B4-BE49-F238E27FC236}">
                <a16:creationId xmlns:a16="http://schemas.microsoft.com/office/drawing/2014/main" id="{0893D3E7-D669-4060-A043-8F63DD609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104100" cy="1130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18">
            <a:extLst>
              <a:ext uri="{FF2B5EF4-FFF2-40B4-BE49-F238E27FC236}">
                <a16:creationId xmlns:a16="http://schemas.microsoft.com/office/drawing/2014/main" id="{14BB00A0-2A64-46EF-9E2D-6CFF79E56100}"/>
              </a:ext>
            </a:extLst>
          </p:cNvPr>
          <p:cNvSpPr txBox="1"/>
          <p:nvPr/>
        </p:nvSpPr>
        <p:spPr>
          <a:xfrm>
            <a:off x="984250" y="-1965325"/>
            <a:ext cx="12355943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4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Introduction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99A9F8-A3E4-43CC-90FE-E4454BC23771}"/>
              </a:ext>
            </a:extLst>
          </p:cNvPr>
          <p:cNvSpPr/>
          <p:nvPr/>
        </p:nvSpPr>
        <p:spPr>
          <a:xfrm>
            <a:off x="0" y="0"/>
            <a:ext cx="20104100" cy="1130935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46747FAF-1CAE-4685-A088-E0F16F4D4193}"/>
              </a:ext>
            </a:extLst>
          </p:cNvPr>
          <p:cNvSpPr txBox="1"/>
          <p:nvPr/>
        </p:nvSpPr>
        <p:spPr>
          <a:xfrm>
            <a:off x="1365250" y="5268776"/>
            <a:ext cx="19453921" cy="18120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ko-KR" altLang="en-US" sz="44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데이터 </a:t>
            </a:r>
            <a:r>
              <a:rPr lang="ko-KR" altLang="en-US" sz="4400" b="1" spc="-60" dirty="0" err="1">
                <a:solidFill>
                  <a:srgbClr val="E65A46"/>
                </a:solidFill>
                <a:latin typeface="Noto Sans CJK KR Bold"/>
                <a:cs typeface="Noto Sans CJK KR Bold"/>
              </a:rPr>
              <a:t>라벨링</a:t>
            </a:r>
            <a:r>
              <a:rPr lang="ko-KR" altLang="en-US" sz="44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 노가다 </a:t>
            </a:r>
            <a:r>
              <a:rPr lang="ko-KR" altLang="en-US" sz="4400" spc="-60" dirty="0">
                <a:solidFill>
                  <a:schemeClr val="bg1"/>
                </a:solidFill>
                <a:latin typeface="Noto Sans CJK KR Bold"/>
                <a:cs typeface="Noto Sans CJK KR Bold"/>
              </a:rPr>
              <a:t>는 이제 그만</a:t>
            </a:r>
            <a:r>
              <a:rPr lang="en-US" altLang="ko-KR" sz="4400" spc="-60" dirty="0">
                <a:solidFill>
                  <a:schemeClr val="bg1"/>
                </a:solidFill>
                <a:latin typeface="Noto Sans CJK KR Bold"/>
                <a:cs typeface="Noto Sans CJK KR Bold"/>
              </a:rPr>
              <a:t>!</a:t>
            </a:r>
            <a:br>
              <a:rPr lang="en-US" altLang="ko-KR" sz="4000" spc="-60" dirty="0">
                <a:solidFill>
                  <a:schemeClr val="bg1"/>
                </a:solidFill>
                <a:latin typeface="Noto Sans CJK KR Bold"/>
                <a:cs typeface="Noto Sans CJK KR Bold"/>
              </a:rPr>
            </a:br>
            <a:endParaRPr lang="en-US" altLang="ko-KR" sz="4000" spc="-60" dirty="0">
              <a:solidFill>
                <a:schemeClr val="bg1"/>
              </a:solidFill>
              <a:latin typeface="Noto Sans CJK KR Bold"/>
              <a:cs typeface="Noto Sans CJK KR Bold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2800" spc="-60" dirty="0">
                <a:solidFill>
                  <a:schemeClr val="bg1"/>
                </a:solidFill>
                <a:latin typeface="Noto Sans CJK KR Bold"/>
                <a:cs typeface="Noto Sans CJK KR Bold"/>
              </a:rPr>
              <a:t>			</a:t>
            </a:r>
            <a:r>
              <a:rPr lang="ko-KR" altLang="en-US" sz="2800" spc="-60" dirty="0">
                <a:solidFill>
                  <a:schemeClr val="bg1"/>
                </a:solidFill>
                <a:latin typeface="Noto Sans CJK KR Bold"/>
                <a:cs typeface="Noto Sans CJK KR Bold"/>
              </a:rPr>
              <a:t>는 인공지능 학습에 필요한 데이터를 수집부터 </a:t>
            </a:r>
            <a:r>
              <a:rPr lang="ko-KR" altLang="en-US" sz="2800" spc="-60" dirty="0" err="1">
                <a:solidFill>
                  <a:schemeClr val="bg1"/>
                </a:solidFill>
                <a:latin typeface="Noto Sans CJK KR Bold"/>
                <a:cs typeface="Noto Sans CJK KR Bold"/>
              </a:rPr>
              <a:t>라벨링</a:t>
            </a:r>
            <a:r>
              <a:rPr lang="ko-KR" altLang="en-US" sz="2800" spc="-60" dirty="0">
                <a:solidFill>
                  <a:schemeClr val="bg1"/>
                </a:solidFill>
                <a:latin typeface="Noto Sans CJK KR Bold"/>
                <a:cs typeface="Noto Sans CJK KR Bold"/>
              </a:rPr>
              <a:t> 까지의 모든 과정을 도와주는 서비스 </a:t>
            </a:r>
            <a:endParaRPr lang="en-US" altLang="ko-KR" sz="2800" spc="-60" dirty="0">
              <a:solidFill>
                <a:schemeClr val="bg1"/>
              </a:solidFill>
              <a:latin typeface="Noto Sans CJK KR Bold"/>
              <a:cs typeface="Noto Sans CJK KR Bold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472816-D26B-4B39-AE75-64899CFDE0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4201903" y="16156496"/>
            <a:ext cx="4623943" cy="369332"/>
          </a:xfrm>
        </p:spPr>
        <p:txBody>
          <a:bodyPr/>
          <a:lstStyle/>
          <a:p>
            <a:fld id="{B6F15528-21DE-4FAA-801E-634DDDAF4B2B}" type="slidenum">
              <a:rPr lang="en-US" altLang="ko-KR" smtClean="0"/>
              <a:t>3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A6AC96A-1C71-4978-B0CD-8C4DAB3911F4}"/>
              </a:ext>
            </a:extLst>
          </p:cNvPr>
          <p:cNvGrpSpPr/>
          <p:nvPr/>
        </p:nvGrpSpPr>
        <p:grpSpPr>
          <a:xfrm>
            <a:off x="1365250" y="1387475"/>
            <a:ext cx="10058400" cy="1323439"/>
            <a:chOff x="2035436" y="2064283"/>
            <a:chExt cx="10058400" cy="132343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B6FD78-7B8E-4A1C-BE4E-AF581CF78A99}"/>
                </a:ext>
              </a:extLst>
            </p:cNvPr>
            <p:cNvSpPr txBox="1"/>
            <p:nvPr/>
          </p:nvSpPr>
          <p:spPr>
            <a:xfrm>
              <a:off x="2035436" y="2064283"/>
              <a:ext cx="10058400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0" dirty="0">
                  <a:solidFill>
                    <a:schemeClr val="bg1"/>
                  </a:solidFill>
                  <a:cs typeface="Nirmala UI Semilight" panose="020B0402040204020203" pitchFamily="34" charset="0"/>
                </a:rPr>
                <a:t>Smart Labeler</a:t>
              </a:r>
              <a:endParaRPr lang="ko-KR" altLang="en-US" sz="8000" dirty="0"/>
            </a:p>
          </p:txBody>
        </p:sp>
        <p:pic>
          <p:nvPicPr>
            <p:cNvPr id="13" name="Picture 2" descr="태그이미지, 사진, 상업적 이미지사이트 - 123RF">
              <a:extLst>
                <a:ext uri="{FF2B5EF4-FFF2-40B4-BE49-F238E27FC236}">
                  <a16:creationId xmlns:a16="http://schemas.microsoft.com/office/drawing/2014/main" id="{29918FF7-8410-40B4-958C-BD1BF8423B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78" b="89778" l="10000" r="98000">
                          <a14:foregroundMark x1="93778" y1="52000" x2="98000" y2="60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89"/>
            <a:stretch/>
          </p:blipFill>
          <p:spPr bwMode="auto">
            <a:xfrm>
              <a:off x="8190170" y="2350925"/>
              <a:ext cx="1413115" cy="940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8E54700-4A9B-411A-B5BF-BD591506E71D}"/>
                </a:ext>
              </a:extLst>
            </p:cNvPr>
            <p:cNvCxnSpPr/>
            <p:nvPr/>
          </p:nvCxnSpPr>
          <p:spPr>
            <a:xfrm>
              <a:off x="8014682" y="2798600"/>
              <a:ext cx="31227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879118F-BB50-4A50-8BBC-3BBAD0F47B99}"/>
              </a:ext>
            </a:extLst>
          </p:cNvPr>
          <p:cNvSpPr txBox="1"/>
          <p:nvPr/>
        </p:nvSpPr>
        <p:spPr>
          <a:xfrm>
            <a:off x="1365250" y="6426836"/>
            <a:ext cx="1005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cs typeface="Nirmala UI Semilight" panose="020B0402040204020203" pitchFamily="34" charset="0"/>
              </a:rPr>
              <a:t>Smart Labeler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82428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[video-to-gif output image]">
            <a:extLst>
              <a:ext uri="{FF2B5EF4-FFF2-40B4-BE49-F238E27FC236}">
                <a16:creationId xmlns:a16="http://schemas.microsoft.com/office/drawing/2014/main" id="{0993FC84-1238-4BBE-A243-BABE85F2CAF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048" y="2225675"/>
            <a:ext cx="8831002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[video-to-gif output image]">
            <a:extLst>
              <a:ext uri="{FF2B5EF4-FFF2-40B4-BE49-F238E27FC236}">
                <a16:creationId xmlns:a16="http://schemas.microsoft.com/office/drawing/2014/main" id="{B4F256B8-15E8-43AE-8223-421D018F45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692" y="2260599"/>
            <a:ext cx="8256157" cy="605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bject 18">
            <a:extLst>
              <a:ext uri="{FF2B5EF4-FFF2-40B4-BE49-F238E27FC236}">
                <a16:creationId xmlns:a16="http://schemas.microsoft.com/office/drawing/2014/main" id="{B2AB70F5-5606-4AD6-AC75-A37C8F1B9418}"/>
              </a:ext>
            </a:extLst>
          </p:cNvPr>
          <p:cNvSpPr txBox="1"/>
          <p:nvPr/>
        </p:nvSpPr>
        <p:spPr>
          <a:xfrm>
            <a:off x="3877599" y="9371183"/>
            <a:ext cx="15316199" cy="123649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en-US" altLang="ko-KR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AHAM</a:t>
            </a: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 사의 한국인 얼굴 인식 데이터셋 </a:t>
            </a:r>
            <a:r>
              <a:rPr lang="ko-KR" altLang="en-US" sz="2800" b="1" spc="-60" dirty="0" err="1">
                <a:solidFill>
                  <a:srgbClr val="E65A46"/>
                </a:solidFill>
                <a:latin typeface="Noto Sans CJK KR Bold"/>
                <a:cs typeface="Noto Sans CJK KR Bold"/>
              </a:rPr>
              <a:t>라벨링</a:t>
            </a: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 제작과 관련하여 경쟁사 보다 효율적인 </a:t>
            </a:r>
            <a:br>
              <a:rPr lang="en-US" altLang="ko-KR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</a:br>
            <a:r>
              <a:rPr lang="ko-KR" altLang="en-US" sz="2800" b="1" spc="-60" dirty="0" err="1">
                <a:solidFill>
                  <a:srgbClr val="E65A46"/>
                </a:solidFill>
                <a:latin typeface="Noto Sans CJK KR Bold"/>
                <a:cs typeface="Noto Sans CJK KR Bold"/>
              </a:rPr>
              <a:t>라벨링</a:t>
            </a: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 툴 자체 개발</a:t>
            </a:r>
            <a:r>
              <a:rPr lang="en-US" altLang="ko-KR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, </a:t>
            </a: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소스코드 제공 및 오픈소스화</a:t>
            </a:r>
            <a:endParaRPr lang="en-US" altLang="ko-KR" sz="28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67C2DCE-435F-4C0A-870E-370EB5D48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899" y="8483669"/>
            <a:ext cx="3581400" cy="552450"/>
          </a:xfrm>
          <a:prstGeom prst="rect">
            <a:avLst/>
          </a:prstGeom>
        </p:spPr>
      </p:pic>
      <p:sp>
        <p:nvSpPr>
          <p:cNvPr id="23" name="object 18">
            <a:extLst>
              <a:ext uri="{FF2B5EF4-FFF2-40B4-BE49-F238E27FC236}">
                <a16:creationId xmlns:a16="http://schemas.microsoft.com/office/drawing/2014/main" id="{69053140-EDE5-4885-9657-D2FCF57B248A}"/>
              </a:ext>
            </a:extLst>
          </p:cNvPr>
          <p:cNvSpPr txBox="1"/>
          <p:nvPr/>
        </p:nvSpPr>
        <p:spPr>
          <a:xfrm>
            <a:off x="6013450" y="8445291"/>
            <a:ext cx="3581400" cy="50783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en-US" altLang="ko-KR" sz="24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1</a:t>
            </a:r>
            <a:r>
              <a:rPr lang="ko-KR" altLang="en-US" sz="24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장 라벨링에 </a:t>
            </a:r>
            <a:r>
              <a:rPr lang="en-US" altLang="ko-KR" sz="24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10</a:t>
            </a:r>
            <a:r>
              <a:rPr lang="ko-KR" altLang="en-US" sz="24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초 소요</a:t>
            </a:r>
            <a:endParaRPr lang="en-US" altLang="ko-KR" sz="24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545B7215-2EE2-4B60-86F2-631824525CE2}"/>
              </a:ext>
            </a:extLst>
          </p:cNvPr>
          <p:cNvSpPr txBox="1"/>
          <p:nvPr/>
        </p:nvSpPr>
        <p:spPr>
          <a:xfrm>
            <a:off x="11804650" y="8401440"/>
            <a:ext cx="8001000" cy="50783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24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경쟁사의 </a:t>
            </a:r>
            <a:r>
              <a:rPr lang="ko-KR" altLang="en-US" sz="2400" b="1" spc="-60" dirty="0" err="1">
                <a:solidFill>
                  <a:srgbClr val="E65A46"/>
                </a:solidFill>
                <a:latin typeface="Noto Sans CJK KR Bold"/>
                <a:cs typeface="Noto Sans CJK KR Bold"/>
              </a:rPr>
              <a:t>라벨링</a:t>
            </a:r>
            <a:r>
              <a:rPr lang="ko-KR" altLang="en-US" sz="24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 툴</a:t>
            </a:r>
            <a:r>
              <a:rPr lang="en-US" altLang="ko-KR" sz="24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, 1</a:t>
            </a:r>
            <a:r>
              <a:rPr lang="ko-KR" altLang="en-US" sz="24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장 라벨링에 </a:t>
            </a:r>
            <a:r>
              <a:rPr lang="en-US" altLang="ko-KR" sz="24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20 ~ 30 </a:t>
            </a:r>
            <a:r>
              <a:rPr lang="ko-KR" altLang="en-US" sz="24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초 소요</a:t>
            </a:r>
            <a:endParaRPr lang="en-US" altLang="ko-KR" sz="24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  <p:sp>
        <p:nvSpPr>
          <p:cNvPr id="25" name="object 18">
            <a:extLst>
              <a:ext uri="{FF2B5EF4-FFF2-40B4-BE49-F238E27FC236}">
                <a16:creationId xmlns:a16="http://schemas.microsoft.com/office/drawing/2014/main" id="{5ACDAAB2-94A9-4F6D-8AC7-4FC637D897B7}"/>
              </a:ext>
            </a:extLst>
          </p:cNvPr>
          <p:cNvSpPr txBox="1"/>
          <p:nvPr/>
        </p:nvSpPr>
        <p:spPr>
          <a:xfrm>
            <a:off x="984250" y="701675"/>
            <a:ext cx="12355943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ko-KR" altLang="en-US" sz="4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최종 결과물 및 성과</a:t>
            </a:r>
            <a:endParaRPr lang="en-US" altLang="ko-KR" sz="40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4085831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8">
            <a:extLst>
              <a:ext uri="{FF2B5EF4-FFF2-40B4-BE49-F238E27FC236}">
                <a16:creationId xmlns:a16="http://schemas.microsoft.com/office/drawing/2014/main" id="{DF6E7EB2-E5D8-49DE-926C-758D8E606124}"/>
              </a:ext>
            </a:extLst>
          </p:cNvPr>
          <p:cNvSpPr txBox="1"/>
          <p:nvPr/>
        </p:nvSpPr>
        <p:spPr>
          <a:xfrm>
            <a:off x="984250" y="701675"/>
            <a:ext cx="12355943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ko-KR" altLang="en-US" sz="4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최종 결과물 및 성과</a:t>
            </a:r>
            <a:endParaRPr lang="en-US" altLang="ko-KR" sz="40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325834-92C0-4ED5-977B-51D52D288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386" y="1934490"/>
            <a:ext cx="7888027" cy="5401293"/>
          </a:xfrm>
          <a:prstGeom prst="rect">
            <a:avLst/>
          </a:prstGeom>
        </p:spPr>
      </p:pic>
      <p:sp>
        <p:nvSpPr>
          <p:cNvPr id="9" name="object 18">
            <a:extLst>
              <a:ext uri="{FF2B5EF4-FFF2-40B4-BE49-F238E27FC236}">
                <a16:creationId xmlns:a16="http://schemas.microsoft.com/office/drawing/2014/main" id="{40481A41-EA39-4D64-BEB7-D4EBDCCF7AA7}"/>
              </a:ext>
            </a:extLst>
          </p:cNvPr>
          <p:cNvSpPr txBox="1"/>
          <p:nvPr/>
        </p:nvSpPr>
        <p:spPr>
          <a:xfrm>
            <a:off x="4337050" y="9824114"/>
            <a:ext cx="12355943" cy="568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ko-KR" altLang="en-US" sz="3600" b="1" spc="-60" dirty="0">
                <a:solidFill>
                  <a:srgbClr val="FFFF00"/>
                </a:solidFill>
                <a:latin typeface="Noto Sans CJK KR Bold"/>
                <a:cs typeface="Noto Sans CJK KR Bold"/>
              </a:rPr>
              <a:t>총 </a:t>
            </a:r>
            <a:r>
              <a:rPr lang="en-US" altLang="ko-KR" sz="3600" b="1" spc="-60" dirty="0">
                <a:solidFill>
                  <a:srgbClr val="FFFF00"/>
                </a:solidFill>
                <a:latin typeface="Noto Sans CJK KR Bold"/>
                <a:cs typeface="Noto Sans CJK KR Bold"/>
              </a:rPr>
              <a:t>3600 </a:t>
            </a:r>
            <a:r>
              <a:rPr lang="ko-KR" altLang="en-US" sz="3600" b="1" spc="-60" dirty="0">
                <a:solidFill>
                  <a:srgbClr val="FFFF00"/>
                </a:solidFill>
                <a:latin typeface="Noto Sans CJK KR Bold"/>
                <a:cs typeface="Noto Sans CJK KR Bold"/>
              </a:rPr>
              <a:t>장</a:t>
            </a:r>
            <a:r>
              <a:rPr lang="ko-KR" altLang="en-US" sz="36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 의 한국인 얼굴 인식 데이터셋 </a:t>
            </a:r>
            <a:r>
              <a:rPr lang="ko-KR" altLang="en-US" sz="3600" b="1" spc="-60" dirty="0" err="1">
                <a:solidFill>
                  <a:srgbClr val="E65A46"/>
                </a:solidFill>
                <a:latin typeface="Noto Sans CJK KR Bold"/>
                <a:cs typeface="Noto Sans CJK KR Bold"/>
              </a:rPr>
              <a:t>라벨링</a:t>
            </a:r>
            <a:r>
              <a:rPr lang="ko-KR" altLang="en-US" sz="36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 완료 및 제공</a:t>
            </a:r>
            <a:endParaRPr lang="en-US" altLang="ko-KR" sz="36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3488A3A4-D922-41DF-99F3-82A3A2A5C6FE}"/>
              </a:ext>
            </a:extLst>
          </p:cNvPr>
          <p:cNvSpPr txBox="1"/>
          <p:nvPr/>
        </p:nvSpPr>
        <p:spPr>
          <a:xfrm>
            <a:off x="14547850" y="6872504"/>
            <a:ext cx="12355943" cy="124521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8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X 3600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9F02CBF-FE3A-434D-9D4B-5E4A2F990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711" y="2476797"/>
            <a:ext cx="7888027" cy="54012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4CC6248-0AF8-457F-B889-69C160167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83" y="3019104"/>
            <a:ext cx="7888027" cy="54012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BF0523-D4DA-4D26-8F4A-DD5FA797C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3695997"/>
            <a:ext cx="7888027" cy="5401293"/>
          </a:xfrm>
          <a:prstGeom prst="rect">
            <a:avLst/>
          </a:prstGeom>
        </p:spPr>
      </p:pic>
      <p:pic>
        <p:nvPicPr>
          <p:cNvPr id="3076" name="Picture 4" descr="Json file document icon Royalty Free Vector Image">
            <a:extLst>
              <a:ext uri="{FF2B5EF4-FFF2-40B4-BE49-F238E27FC236}">
                <a16:creationId xmlns:a16="http://schemas.microsoft.com/office/drawing/2014/main" id="{96E376A7-0D45-4EC7-9015-6B435F8A0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7525" y="2476797"/>
            <a:ext cx="4260645" cy="459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pg - 무료 인터페이스개 아이콘">
            <a:extLst>
              <a:ext uri="{FF2B5EF4-FFF2-40B4-BE49-F238E27FC236}">
                <a16:creationId xmlns:a16="http://schemas.microsoft.com/office/drawing/2014/main" id="{9D0C441E-59EB-4F43-BEE3-2C7542775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96444" l="9778" r="89778">
                        <a14:foregroundMark x1="32889" y1="93778" x2="66222" y2="93778"/>
                        <a14:foregroundMark x1="66222" y1="93778" x2="65778" y2="82667"/>
                        <a14:foregroundMark x1="65778" y1="82667" x2="64000" y2="81333"/>
                        <a14:foregroundMark x1="53333" y1="87556" x2="24444" y2="90667"/>
                        <a14:foregroundMark x1="47111" y1="79111" x2="39556" y2="82222"/>
                        <a14:foregroundMark x1="40889" y1="80889" x2="52889" y2="80889"/>
                        <a14:foregroundMark x1="52889" y1="80889" x2="52444" y2="80889"/>
                        <a14:foregroundMark x1="50222" y1="83111" x2="40444" y2="83111"/>
                        <a14:foregroundMark x1="40444" y1="83111" x2="40444" y2="83111"/>
                        <a14:foregroundMark x1="16889" y1="80000" x2="48000" y2="80000"/>
                        <a14:foregroundMark x1="66222" y1="84000" x2="71556" y2="84000"/>
                        <a14:foregroundMark x1="66222" y1="76000" x2="77333" y2="85333"/>
                        <a14:foregroundMark x1="56889" y1="76000" x2="53333" y2="80000"/>
                        <a14:foregroundMark x1="59111" y1="86667" x2="61333" y2="86667"/>
                        <a14:foregroundMark x1="61333" y1="81333" x2="64000" y2="84000"/>
                        <a14:foregroundMark x1="36444" y1="96444" x2="13778" y2="9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372" y="2773158"/>
            <a:ext cx="3327375" cy="332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286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8">
            <a:extLst>
              <a:ext uri="{FF2B5EF4-FFF2-40B4-BE49-F238E27FC236}">
                <a16:creationId xmlns:a16="http://schemas.microsoft.com/office/drawing/2014/main" id="{40481A41-EA39-4D64-BEB7-D4EBDCCF7AA7}"/>
              </a:ext>
            </a:extLst>
          </p:cNvPr>
          <p:cNvSpPr txBox="1"/>
          <p:nvPr/>
        </p:nvSpPr>
        <p:spPr>
          <a:xfrm>
            <a:off x="2203450" y="10126806"/>
            <a:ext cx="22517100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ko-KR" altLang="en-US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구글 클라우드의 데이터 </a:t>
            </a:r>
            <a:r>
              <a:rPr lang="ko-KR" altLang="en-US" sz="3200" b="1" spc="-60" dirty="0" err="1">
                <a:solidFill>
                  <a:srgbClr val="E65A46"/>
                </a:solidFill>
                <a:latin typeface="Noto Sans CJK KR Bold"/>
                <a:cs typeface="Noto Sans CJK KR Bold"/>
              </a:rPr>
              <a:t>라벨링</a:t>
            </a:r>
            <a:r>
              <a:rPr lang="ko-KR" altLang="en-US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 서비스 기준</a:t>
            </a:r>
            <a:r>
              <a:rPr lang="en-US" altLang="ko-KR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, </a:t>
            </a:r>
            <a:r>
              <a:rPr lang="ko-KR" altLang="en-US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약 </a:t>
            </a:r>
            <a:r>
              <a:rPr lang="en-US" altLang="ko-KR" sz="3200" b="1" spc="-60" dirty="0">
                <a:solidFill>
                  <a:srgbClr val="FFFF00"/>
                </a:solidFill>
                <a:latin typeface="Noto Sans CJK KR Bold"/>
                <a:cs typeface="Noto Sans CJK KR Bold"/>
              </a:rPr>
              <a:t>200</a:t>
            </a:r>
            <a:r>
              <a:rPr lang="ko-KR" altLang="en-US" sz="3200" b="1" spc="-60" dirty="0">
                <a:solidFill>
                  <a:srgbClr val="FFFF00"/>
                </a:solidFill>
                <a:latin typeface="Noto Sans CJK KR Bold"/>
                <a:cs typeface="Noto Sans CJK KR Bold"/>
              </a:rPr>
              <a:t>만 원</a:t>
            </a:r>
            <a:r>
              <a:rPr lang="ko-KR" altLang="en-US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 의 가치를 가진 데이터셋 제작 후 제공</a:t>
            </a:r>
            <a:endParaRPr lang="en-US" altLang="ko-KR" sz="32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3488A3A4-D922-41DF-99F3-82A3A2A5C6FE}"/>
              </a:ext>
            </a:extLst>
          </p:cNvPr>
          <p:cNvSpPr txBox="1"/>
          <p:nvPr/>
        </p:nvSpPr>
        <p:spPr>
          <a:xfrm>
            <a:off x="13461999" y="6950581"/>
            <a:ext cx="12355943" cy="124521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8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X 3600</a:t>
            </a:r>
          </a:p>
        </p:txBody>
      </p:sp>
      <p:pic>
        <p:nvPicPr>
          <p:cNvPr id="3076" name="Picture 4" descr="Json file document icon Royalty Free Vector Image">
            <a:extLst>
              <a:ext uri="{FF2B5EF4-FFF2-40B4-BE49-F238E27FC236}">
                <a16:creationId xmlns:a16="http://schemas.microsoft.com/office/drawing/2014/main" id="{96E376A7-0D45-4EC7-9015-6B435F8A0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9600" y="2641184"/>
            <a:ext cx="4260645" cy="459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pg - 무료 인터페이스개 아이콘">
            <a:extLst>
              <a:ext uri="{FF2B5EF4-FFF2-40B4-BE49-F238E27FC236}">
                <a16:creationId xmlns:a16="http://schemas.microsoft.com/office/drawing/2014/main" id="{9D0C441E-59EB-4F43-BEE3-2C7542775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96444" l="9778" r="89778">
                        <a14:foregroundMark x1="32889" y1="93778" x2="66222" y2="93778"/>
                        <a14:foregroundMark x1="66222" y1="93778" x2="65778" y2="82667"/>
                        <a14:foregroundMark x1="65778" y1="82667" x2="64000" y2="81333"/>
                        <a14:foregroundMark x1="53333" y1="87556" x2="24444" y2="90667"/>
                        <a14:foregroundMark x1="47111" y1="79111" x2="39556" y2="82222"/>
                        <a14:foregroundMark x1="40889" y1="80889" x2="52889" y2="80889"/>
                        <a14:foregroundMark x1="52889" y1="80889" x2="52444" y2="80889"/>
                        <a14:foregroundMark x1="50222" y1="83111" x2="40444" y2="83111"/>
                        <a14:foregroundMark x1="40444" y1="83111" x2="40444" y2="83111"/>
                        <a14:foregroundMark x1="16889" y1="80000" x2="48000" y2="80000"/>
                        <a14:foregroundMark x1="66222" y1="84000" x2="71556" y2="84000"/>
                        <a14:foregroundMark x1="66222" y1="76000" x2="77333" y2="85333"/>
                        <a14:foregroundMark x1="56889" y1="76000" x2="53333" y2="80000"/>
                        <a14:foregroundMark x1="59111" y1="86667" x2="61333" y2="86667"/>
                        <a14:foregroundMark x1="61333" y1="81333" x2="64000" y2="84000"/>
                        <a14:foregroundMark x1="36444" y1="96444" x2="13778" y2="9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312" y="2977214"/>
            <a:ext cx="3327375" cy="332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7EDC83-26BC-4B39-A6A5-CF1E8E37F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2513" y="1882673"/>
            <a:ext cx="6897214" cy="743366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B56A78F-0A4D-4BDB-98E5-C0369D1D1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4263" y="278230"/>
            <a:ext cx="4800600" cy="141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56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8">
            <a:extLst>
              <a:ext uri="{FF2B5EF4-FFF2-40B4-BE49-F238E27FC236}">
                <a16:creationId xmlns:a16="http://schemas.microsoft.com/office/drawing/2014/main" id="{DF6E7EB2-E5D8-49DE-926C-758D8E606124}"/>
              </a:ext>
            </a:extLst>
          </p:cNvPr>
          <p:cNvSpPr txBox="1"/>
          <p:nvPr/>
        </p:nvSpPr>
        <p:spPr>
          <a:xfrm>
            <a:off x="984250" y="701675"/>
            <a:ext cx="12355943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4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Reaction &amp; Plan</a:t>
            </a:r>
          </a:p>
        </p:txBody>
      </p:sp>
      <p:sp>
        <p:nvSpPr>
          <p:cNvPr id="3" name="object 18">
            <a:extLst>
              <a:ext uri="{FF2B5EF4-FFF2-40B4-BE49-F238E27FC236}">
                <a16:creationId xmlns:a16="http://schemas.microsoft.com/office/drawing/2014/main" id="{A7577DD0-8290-492A-BBB0-04DDB52F19C6}"/>
              </a:ext>
            </a:extLst>
          </p:cNvPr>
          <p:cNvSpPr txBox="1"/>
          <p:nvPr/>
        </p:nvSpPr>
        <p:spPr>
          <a:xfrm>
            <a:off x="984250" y="1900319"/>
            <a:ext cx="22517100" cy="51685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en-US" altLang="ko-KR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AHAM </a:t>
            </a:r>
            <a:r>
              <a:rPr lang="ko-KR" altLang="en-US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이용수 대표님</a:t>
            </a:r>
            <a:r>
              <a:rPr lang="en-US" altLang="ko-KR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:	</a:t>
            </a:r>
          </a:p>
          <a:p>
            <a:pPr marL="12700">
              <a:lnSpc>
                <a:spcPct val="150000"/>
              </a:lnSpc>
              <a:spcBef>
                <a:spcPts val="110"/>
              </a:spcBef>
            </a:pPr>
            <a:endParaRPr lang="en-US" altLang="ko-KR" sz="32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인공지능 기반 </a:t>
            </a:r>
            <a:r>
              <a:rPr lang="ko-KR" altLang="en-US" sz="3200" b="1" spc="-60" dirty="0" err="1">
                <a:solidFill>
                  <a:srgbClr val="E65A46"/>
                </a:solidFill>
                <a:latin typeface="Noto Sans CJK KR Bold"/>
                <a:cs typeface="Noto Sans CJK KR Bold"/>
              </a:rPr>
              <a:t>스타트업의</a:t>
            </a:r>
            <a:r>
              <a:rPr lang="ko-KR" altLang="en-US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 데이터셋 관련 페인 포인트와 니즈를 해결할 수 있는 서비스</a:t>
            </a:r>
            <a:r>
              <a:rPr lang="en-US" altLang="ko-KR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.					</a:t>
            </a:r>
          </a:p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추후 정식 서비스 출시 시 사용 의향이 있음</a:t>
            </a:r>
            <a:r>
              <a:rPr lang="en-US" altLang="ko-KR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.</a:t>
            </a:r>
          </a:p>
          <a:p>
            <a:pPr marL="12700">
              <a:lnSpc>
                <a:spcPct val="150000"/>
              </a:lnSpc>
              <a:spcBef>
                <a:spcPts val="110"/>
              </a:spcBef>
            </a:pPr>
            <a:endParaRPr lang="en-US" altLang="ko-KR" sz="32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en-US" altLang="ko-KR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: </a:t>
            </a:r>
            <a:r>
              <a:rPr lang="ko-KR" altLang="en-US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실질적인 고객의 니즈와 시장성을 검증하기 위해</a:t>
            </a:r>
            <a:r>
              <a:rPr lang="en-US" altLang="ko-KR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 </a:t>
            </a:r>
            <a:r>
              <a:rPr lang="ko-KR" altLang="en-US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추상적인 시장 보다 </a:t>
            </a:r>
            <a:br>
              <a:rPr lang="en-US" altLang="ko-KR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</a:br>
            <a:r>
              <a:rPr lang="en-US" altLang="ko-KR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  </a:t>
            </a:r>
            <a:r>
              <a:rPr lang="ko-KR" altLang="en-US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과제를 제시해 주신 </a:t>
            </a:r>
            <a:r>
              <a:rPr lang="en-US" altLang="ko-KR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AHAM </a:t>
            </a:r>
            <a:r>
              <a:rPr lang="ko-KR" altLang="en-US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사를 첫 번째 고객으로 설정하여 문제를 해결</a:t>
            </a:r>
            <a:r>
              <a:rPr lang="en-US" altLang="ko-KR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, </a:t>
            </a:r>
            <a:r>
              <a:rPr lang="ko-KR" altLang="en-US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긍정적인 피드백</a:t>
            </a:r>
            <a:endParaRPr lang="en-US" altLang="ko-KR" sz="32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4C1066BF-B9AB-4D27-8389-5E125D6D8469}"/>
              </a:ext>
            </a:extLst>
          </p:cNvPr>
          <p:cNvSpPr/>
          <p:nvPr/>
        </p:nvSpPr>
        <p:spPr>
          <a:xfrm>
            <a:off x="2187548" y="8474074"/>
            <a:ext cx="4036868" cy="1359105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국내 인공지능 기반 </a:t>
            </a:r>
            <a:r>
              <a:rPr lang="ko-KR" altLang="en-US" b="1" dirty="0" err="1">
                <a:solidFill>
                  <a:schemeClr val="tx1"/>
                </a:solidFill>
              </a:rPr>
              <a:t>스타트업의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ko-KR" altLang="en-US" b="1" dirty="0">
                <a:solidFill>
                  <a:schemeClr val="tx1"/>
                </a:solidFill>
              </a:rPr>
              <a:t>데이터셋 관련 니즈와 시장성 검증</a:t>
            </a:r>
          </a:p>
        </p:txBody>
      </p:sp>
      <p:sp>
        <p:nvSpPr>
          <p:cNvPr id="4" name="화살표: 갈매기형 수장 3">
            <a:extLst>
              <a:ext uri="{FF2B5EF4-FFF2-40B4-BE49-F238E27FC236}">
                <a16:creationId xmlns:a16="http://schemas.microsoft.com/office/drawing/2014/main" id="{61BA2436-D497-4643-A204-100FF5FAC5E5}"/>
              </a:ext>
            </a:extLst>
          </p:cNvPr>
          <p:cNvSpPr/>
          <p:nvPr/>
        </p:nvSpPr>
        <p:spPr>
          <a:xfrm>
            <a:off x="6245514" y="8474075"/>
            <a:ext cx="4036868" cy="1371600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소규모 파일럿 프로젝트 진행 </a:t>
            </a:r>
            <a:r>
              <a:rPr lang="en-US" altLang="ko-KR" b="1" dirty="0">
                <a:solidFill>
                  <a:schemeClr val="tx1"/>
                </a:solidFill>
              </a:rPr>
              <a:t>&amp; </a:t>
            </a:r>
            <a:r>
              <a:rPr lang="ko-KR" altLang="en-US" b="1" dirty="0">
                <a:solidFill>
                  <a:schemeClr val="tx1"/>
                </a:solidFill>
              </a:rPr>
              <a:t>피드백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DB55ADB3-4123-48C8-A320-AEE29987FF36}"/>
              </a:ext>
            </a:extLst>
          </p:cNvPr>
          <p:cNvSpPr/>
          <p:nvPr/>
        </p:nvSpPr>
        <p:spPr>
          <a:xfrm>
            <a:off x="10282382" y="8474075"/>
            <a:ext cx="4036868" cy="1371600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국내 서비스 정식 런칭</a:t>
            </a:r>
          </a:p>
        </p:txBody>
      </p:sp>
      <p:sp>
        <p:nvSpPr>
          <p:cNvPr id="7" name="화살표: 갈매기형 수장 6">
            <a:extLst>
              <a:ext uri="{FF2B5EF4-FFF2-40B4-BE49-F238E27FC236}">
                <a16:creationId xmlns:a16="http://schemas.microsoft.com/office/drawing/2014/main" id="{24E20AED-3D2F-4241-8BFA-7EABC64562FC}"/>
              </a:ext>
            </a:extLst>
          </p:cNvPr>
          <p:cNvSpPr/>
          <p:nvPr/>
        </p:nvSpPr>
        <p:spPr>
          <a:xfrm>
            <a:off x="14319250" y="8474075"/>
            <a:ext cx="4036868" cy="1371600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글로벌 시장 진출 </a:t>
            </a:r>
            <a:r>
              <a:rPr lang="en-US" altLang="ko-KR" b="1" dirty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Scale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up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12F1A77A-2EA0-4499-B2AB-92A285A40F48}"/>
              </a:ext>
            </a:extLst>
          </p:cNvPr>
          <p:cNvSpPr txBox="1"/>
          <p:nvPr/>
        </p:nvSpPr>
        <p:spPr>
          <a:xfrm>
            <a:off x="3003859" y="9833179"/>
            <a:ext cx="2590800" cy="67646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en-US" altLang="ko-KR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2020. 09</a:t>
            </a:r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3F5CC22C-A97A-4A09-AE03-33FAE67FE18F}"/>
              </a:ext>
            </a:extLst>
          </p:cNvPr>
          <p:cNvSpPr txBox="1"/>
          <p:nvPr/>
        </p:nvSpPr>
        <p:spPr>
          <a:xfrm>
            <a:off x="7272877" y="9822015"/>
            <a:ext cx="2590800" cy="67646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en-US" altLang="ko-KR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2021. 03</a:t>
            </a:r>
          </a:p>
        </p:txBody>
      </p:sp>
      <p:sp>
        <p:nvSpPr>
          <p:cNvPr id="11" name="object 18">
            <a:extLst>
              <a:ext uri="{FF2B5EF4-FFF2-40B4-BE49-F238E27FC236}">
                <a16:creationId xmlns:a16="http://schemas.microsoft.com/office/drawing/2014/main" id="{2EEE83EA-EDD8-4496-A2D0-98D176795039}"/>
              </a:ext>
            </a:extLst>
          </p:cNvPr>
          <p:cNvSpPr txBox="1"/>
          <p:nvPr/>
        </p:nvSpPr>
        <p:spPr>
          <a:xfrm>
            <a:off x="11541895" y="9822014"/>
            <a:ext cx="2590800" cy="67646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en-US" altLang="ko-KR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2021. 06</a:t>
            </a:r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16E4644C-694F-4935-ACB3-8E90F4382283}"/>
              </a:ext>
            </a:extLst>
          </p:cNvPr>
          <p:cNvSpPr txBox="1"/>
          <p:nvPr/>
        </p:nvSpPr>
        <p:spPr>
          <a:xfrm>
            <a:off x="15804841" y="9822014"/>
            <a:ext cx="2590800" cy="67646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en-US" altLang="ko-KR" sz="32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~ 2023</a:t>
            </a:r>
          </a:p>
        </p:txBody>
      </p:sp>
    </p:spTree>
    <p:extLst>
      <p:ext uri="{BB962C8B-B14F-4D97-AF65-F5344CB8AC3E}">
        <p14:creationId xmlns:p14="http://schemas.microsoft.com/office/powerpoint/2010/main" val="3416565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8">
            <a:extLst>
              <a:ext uri="{FF2B5EF4-FFF2-40B4-BE49-F238E27FC236}">
                <a16:creationId xmlns:a16="http://schemas.microsoft.com/office/drawing/2014/main" id="{DF6E7EB2-E5D8-49DE-926C-758D8E606124}"/>
              </a:ext>
            </a:extLst>
          </p:cNvPr>
          <p:cNvSpPr txBox="1"/>
          <p:nvPr/>
        </p:nvSpPr>
        <p:spPr>
          <a:xfrm>
            <a:off x="984250" y="701675"/>
            <a:ext cx="12355943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4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Team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8BF2AE8-E599-4D2B-A9EA-9064BFFBA95D}"/>
              </a:ext>
            </a:extLst>
          </p:cNvPr>
          <p:cNvSpPr/>
          <p:nvPr/>
        </p:nvSpPr>
        <p:spPr>
          <a:xfrm>
            <a:off x="1647041" y="2988447"/>
            <a:ext cx="3209931" cy="3050829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E65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3890FD8-D5F6-4951-8D9B-7B7BAF42F3D7}"/>
              </a:ext>
            </a:extLst>
          </p:cNvPr>
          <p:cNvSpPr/>
          <p:nvPr/>
        </p:nvSpPr>
        <p:spPr>
          <a:xfrm>
            <a:off x="6201311" y="2988447"/>
            <a:ext cx="3209931" cy="3050829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E65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DF9490E-626C-4D6F-B17A-BF9C772343A6}"/>
              </a:ext>
            </a:extLst>
          </p:cNvPr>
          <p:cNvSpPr/>
          <p:nvPr/>
        </p:nvSpPr>
        <p:spPr>
          <a:xfrm>
            <a:off x="10755580" y="3063875"/>
            <a:ext cx="3209931" cy="3050829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E65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3B11846-C5B4-408A-94DC-4E7494EF1D6C}"/>
              </a:ext>
            </a:extLst>
          </p:cNvPr>
          <p:cNvSpPr/>
          <p:nvPr/>
        </p:nvSpPr>
        <p:spPr>
          <a:xfrm>
            <a:off x="15309850" y="3063875"/>
            <a:ext cx="3209931" cy="3050829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E65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D2D0985F-AAEC-4073-A448-437469776CF9}"/>
              </a:ext>
            </a:extLst>
          </p:cNvPr>
          <p:cNvSpPr txBox="1"/>
          <p:nvPr/>
        </p:nvSpPr>
        <p:spPr>
          <a:xfrm>
            <a:off x="1566591" y="6492875"/>
            <a:ext cx="4907932" cy="203619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박재현 </a:t>
            </a:r>
            <a:r>
              <a:rPr lang="en-US" altLang="ko-KR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(Entrepreneurs)</a:t>
            </a:r>
          </a:p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en-US" altLang="ko-KR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- </a:t>
            </a:r>
            <a:r>
              <a:rPr lang="ko-KR" altLang="en-US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동국대 컴퓨터공학과 </a:t>
            </a:r>
            <a:r>
              <a:rPr lang="en-US" altLang="ko-KR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4</a:t>
            </a:r>
            <a:r>
              <a:rPr lang="ko-KR" altLang="en-US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학년</a:t>
            </a:r>
            <a:endParaRPr lang="en-US" altLang="ko-KR" sz="20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en-US" altLang="ko-KR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- </a:t>
            </a:r>
            <a:r>
              <a:rPr lang="ko-KR" altLang="en-US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사업계획서 및 비즈니스 모델 담당</a:t>
            </a:r>
            <a:endParaRPr lang="en-US" altLang="ko-KR" sz="20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en-US" altLang="ko-KR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- </a:t>
            </a:r>
            <a:r>
              <a:rPr lang="ko-KR" altLang="en-US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창업관련 정부사업 지원 경험 다수</a:t>
            </a:r>
            <a:endParaRPr lang="en-US" altLang="ko-KR" sz="20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2445A811-242A-4767-A70F-50A37E2460C9}"/>
              </a:ext>
            </a:extLst>
          </p:cNvPr>
          <p:cNvSpPr txBox="1"/>
          <p:nvPr/>
        </p:nvSpPr>
        <p:spPr>
          <a:xfrm>
            <a:off x="6220361" y="6519862"/>
            <a:ext cx="3876596" cy="15592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채현욱 </a:t>
            </a:r>
            <a:r>
              <a:rPr lang="en-US" altLang="ko-KR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(Marketing)</a:t>
            </a:r>
          </a:p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en-US" altLang="ko-KR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- </a:t>
            </a:r>
            <a:r>
              <a:rPr lang="ko-KR" altLang="en-US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동국대 컴퓨터공학과 </a:t>
            </a:r>
            <a:r>
              <a:rPr lang="en-US" altLang="ko-KR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4</a:t>
            </a:r>
            <a:r>
              <a:rPr lang="ko-KR" altLang="en-US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학년</a:t>
            </a:r>
            <a:endParaRPr lang="en-US" altLang="ko-KR" sz="20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en-US" altLang="ko-KR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- </a:t>
            </a:r>
            <a:r>
              <a:rPr lang="ko-KR" altLang="en-US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회계 서류 담당</a:t>
            </a:r>
            <a:endParaRPr lang="en-US" altLang="ko-KR" sz="20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  <p:sp>
        <p:nvSpPr>
          <p:cNvPr id="21" name="object 18">
            <a:extLst>
              <a:ext uri="{FF2B5EF4-FFF2-40B4-BE49-F238E27FC236}">
                <a16:creationId xmlns:a16="http://schemas.microsoft.com/office/drawing/2014/main" id="{7670944F-144A-4339-8662-66AE7CCFEC39}"/>
              </a:ext>
            </a:extLst>
          </p:cNvPr>
          <p:cNvSpPr txBox="1"/>
          <p:nvPr/>
        </p:nvSpPr>
        <p:spPr>
          <a:xfrm>
            <a:off x="10640327" y="6519862"/>
            <a:ext cx="4435719" cy="202087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김경민 </a:t>
            </a:r>
            <a:r>
              <a:rPr lang="en-US" altLang="ko-KR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(</a:t>
            </a:r>
            <a:r>
              <a:rPr lang="en-US" altLang="ko-KR" sz="2800" b="1" spc="-60" dirty="0" err="1">
                <a:solidFill>
                  <a:srgbClr val="E65A46"/>
                </a:solidFill>
                <a:latin typeface="Noto Sans CJK KR Bold"/>
                <a:cs typeface="Noto Sans CJK KR Bold"/>
              </a:rPr>
              <a:t>Devloper</a:t>
            </a:r>
            <a:r>
              <a:rPr lang="en-US" altLang="ko-KR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)</a:t>
            </a:r>
          </a:p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en-US" altLang="ko-KR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- </a:t>
            </a:r>
            <a:r>
              <a:rPr lang="ko-KR" altLang="en-US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동국대 컴퓨터공학과 </a:t>
            </a:r>
            <a:r>
              <a:rPr lang="en-US" altLang="ko-KR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4</a:t>
            </a:r>
            <a:r>
              <a:rPr lang="ko-KR" altLang="en-US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학년</a:t>
            </a:r>
            <a:endParaRPr lang="en-US" altLang="ko-KR" sz="20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en-US" altLang="ko-KR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- </a:t>
            </a:r>
            <a:r>
              <a:rPr lang="ko-KR" altLang="en-US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인공지능 기술 개발 담당</a:t>
            </a:r>
            <a:br>
              <a:rPr lang="en-US" altLang="ko-KR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</a:br>
            <a:r>
              <a:rPr lang="en-US" altLang="ko-KR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- </a:t>
            </a:r>
            <a:r>
              <a:rPr lang="ko-KR" altLang="en-US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특허법 관련 지식 보유 </a:t>
            </a:r>
            <a:r>
              <a:rPr lang="en-US" altLang="ko-KR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(</a:t>
            </a:r>
            <a:r>
              <a:rPr lang="ko-KR" altLang="en-US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변리사 준비</a:t>
            </a:r>
            <a:r>
              <a:rPr lang="en-US" altLang="ko-KR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)</a:t>
            </a: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54750113-25D2-4B33-A499-7C1DDD3E60D8}"/>
              </a:ext>
            </a:extLst>
          </p:cNvPr>
          <p:cNvSpPr txBox="1"/>
          <p:nvPr/>
        </p:nvSpPr>
        <p:spPr>
          <a:xfrm>
            <a:off x="15619416" y="6568303"/>
            <a:ext cx="3876596" cy="342119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ko-KR" altLang="en-US" sz="2800" b="1" spc="-60" dirty="0" err="1">
                <a:solidFill>
                  <a:srgbClr val="E65A46"/>
                </a:solidFill>
                <a:latin typeface="Noto Sans CJK KR Bold"/>
                <a:cs typeface="Noto Sans CJK KR Bold"/>
              </a:rPr>
              <a:t>김인제</a:t>
            </a:r>
            <a:r>
              <a:rPr lang="ko-KR" altLang="en-US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 </a:t>
            </a:r>
            <a:r>
              <a:rPr lang="en-US" altLang="ko-KR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(</a:t>
            </a:r>
            <a:r>
              <a:rPr lang="en-US" altLang="ko-KR" sz="2800" b="1" spc="-60" dirty="0" err="1">
                <a:solidFill>
                  <a:srgbClr val="E65A46"/>
                </a:solidFill>
                <a:latin typeface="Noto Sans CJK KR Bold"/>
                <a:cs typeface="Noto Sans CJK KR Bold"/>
              </a:rPr>
              <a:t>Devloper</a:t>
            </a:r>
            <a:r>
              <a:rPr lang="en-US" altLang="ko-KR" sz="28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)</a:t>
            </a:r>
          </a:p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en-US" altLang="ko-KR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- </a:t>
            </a:r>
            <a:r>
              <a:rPr lang="ko-KR" altLang="en-US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동국대 컴퓨터공학과 </a:t>
            </a:r>
            <a:r>
              <a:rPr lang="en-US" altLang="ko-KR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4</a:t>
            </a:r>
            <a:r>
              <a:rPr lang="ko-KR" altLang="en-US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학년</a:t>
            </a:r>
            <a:endParaRPr lang="en-US" altLang="ko-KR" sz="20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en-US" altLang="ko-KR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- SW</a:t>
            </a:r>
            <a:r>
              <a:rPr lang="ko-KR" altLang="en-US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 개발 담당</a:t>
            </a:r>
            <a:r>
              <a:rPr lang="en-US" altLang="ko-KR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, 3</a:t>
            </a:r>
            <a:r>
              <a:rPr lang="ko-KR" altLang="en-US" sz="2000" b="1" spc="-60" dirty="0" err="1">
                <a:solidFill>
                  <a:srgbClr val="E65A46"/>
                </a:solidFill>
                <a:latin typeface="Noto Sans CJK KR Bold"/>
                <a:cs typeface="Noto Sans CJK KR Bold"/>
              </a:rPr>
              <a:t>년차</a:t>
            </a:r>
            <a:r>
              <a:rPr lang="ko-KR" altLang="en-US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 개발자</a:t>
            </a:r>
            <a:endParaRPr lang="en-US" altLang="ko-KR" sz="20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en-US" altLang="ko-KR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- </a:t>
            </a:r>
            <a:r>
              <a:rPr lang="ko-KR" altLang="en-US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고요한택시</a:t>
            </a:r>
            <a:r>
              <a:rPr lang="en-US" altLang="ko-KR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, </a:t>
            </a:r>
            <a:r>
              <a:rPr lang="ko-KR" altLang="en-US" sz="2000" b="1" spc="-60" dirty="0" err="1">
                <a:solidFill>
                  <a:srgbClr val="E65A46"/>
                </a:solidFill>
                <a:latin typeface="Noto Sans CJK KR Bold"/>
                <a:cs typeface="Noto Sans CJK KR Bold"/>
              </a:rPr>
              <a:t>쉐코</a:t>
            </a:r>
            <a:r>
              <a:rPr lang="ko-KR" altLang="en-US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 창업 경험 보유</a:t>
            </a:r>
            <a:br>
              <a:rPr lang="en-US" altLang="ko-KR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</a:br>
            <a:r>
              <a:rPr lang="en-US" altLang="ko-KR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- </a:t>
            </a:r>
            <a:r>
              <a:rPr lang="ko-KR" altLang="en-US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창업 관련 정부 지원사업 </a:t>
            </a:r>
            <a:r>
              <a:rPr lang="en-US" altLang="ko-KR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5</a:t>
            </a:r>
            <a:r>
              <a:rPr lang="ko-KR" altLang="en-US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 억원 이상 수혜</a:t>
            </a:r>
            <a:br>
              <a:rPr lang="en-US" altLang="ko-KR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</a:br>
            <a:r>
              <a:rPr lang="en-US" altLang="ko-KR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- </a:t>
            </a:r>
            <a:r>
              <a:rPr lang="ko-KR" altLang="en-US" sz="2000" b="1" spc="-60" dirty="0" err="1">
                <a:solidFill>
                  <a:srgbClr val="E65A46"/>
                </a:solidFill>
                <a:latin typeface="Noto Sans CJK KR Bold"/>
                <a:cs typeface="Noto Sans CJK KR Bold"/>
              </a:rPr>
              <a:t>시드투자</a:t>
            </a:r>
            <a:r>
              <a:rPr lang="ko-KR" altLang="en-US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 </a:t>
            </a:r>
            <a:r>
              <a:rPr lang="en-US" altLang="ko-KR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(1</a:t>
            </a:r>
            <a:r>
              <a:rPr lang="ko-KR" altLang="en-US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억 이상 규모</a:t>
            </a:r>
            <a:r>
              <a:rPr lang="en-US" altLang="ko-KR" sz="2000" b="1" spc="-60">
                <a:solidFill>
                  <a:srgbClr val="E65A46"/>
                </a:solidFill>
                <a:latin typeface="Noto Sans CJK KR Bold"/>
                <a:cs typeface="Noto Sans CJK KR Bold"/>
              </a:rPr>
              <a:t>) </a:t>
            </a:r>
            <a:r>
              <a:rPr lang="ko-KR" altLang="en-US" sz="2000" b="1" spc="-60">
                <a:solidFill>
                  <a:srgbClr val="E65A46"/>
                </a:solidFill>
                <a:latin typeface="Noto Sans CJK KR Bold"/>
                <a:cs typeface="Noto Sans CJK KR Bold"/>
              </a:rPr>
              <a:t>유치 </a:t>
            </a:r>
            <a:r>
              <a:rPr lang="ko-KR" altLang="en-US" sz="2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경험</a:t>
            </a:r>
            <a:endParaRPr lang="en-US" altLang="ko-KR" sz="20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510340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3175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7140805" y="5891847"/>
            <a:ext cx="6292850" cy="16967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Thank</a:t>
            </a:r>
            <a:r>
              <a:rPr spc="-90" dirty="0"/>
              <a:t> </a:t>
            </a:r>
            <a:r>
              <a:rPr spc="-5" dirty="0"/>
              <a:t>you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D4D1146-F786-4EAB-B0F3-CBBA9C3040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>
                <a:solidFill>
                  <a:schemeClr val="bg1"/>
                </a:solidFill>
              </a:rPr>
              <a:t>35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CA6779F2-14C2-412B-8B01-5BF3FD22434F}"/>
              </a:ext>
            </a:extLst>
          </p:cNvPr>
          <p:cNvSpPr txBox="1">
            <a:spLocks/>
          </p:cNvSpPr>
          <p:nvPr/>
        </p:nvSpPr>
        <p:spPr>
          <a:xfrm>
            <a:off x="8153630" y="3749675"/>
            <a:ext cx="6292850" cy="16967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10950" b="1" i="0">
                <a:solidFill>
                  <a:srgbClr val="FFFB00"/>
                </a:solidFill>
                <a:latin typeface="Noto Sans Mono CJK KR Bold"/>
                <a:ea typeface="+mj-ea"/>
                <a:cs typeface="Noto Sans Mono CJK KR Bold"/>
              </a:defRPr>
            </a:lvl1pPr>
          </a:lstStyle>
          <a:p>
            <a:pPr marL="12700" latinLnBrk="0">
              <a:spcBef>
                <a:spcPts val="114"/>
              </a:spcBef>
            </a:pPr>
            <a:r>
              <a:rPr lang="en-US" kern="0" spc="-5" dirty="0"/>
              <a:t>Q &amp; A</a:t>
            </a:r>
          </a:p>
        </p:txBody>
      </p:sp>
      <p:sp>
        <p:nvSpPr>
          <p:cNvPr id="6" name="object 16">
            <a:extLst>
              <a:ext uri="{FF2B5EF4-FFF2-40B4-BE49-F238E27FC236}">
                <a16:creationId xmlns:a16="http://schemas.microsoft.com/office/drawing/2014/main" id="{DD3145F7-4F79-4220-9AE2-7C7FB9E5277F}"/>
              </a:ext>
            </a:extLst>
          </p:cNvPr>
          <p:cNvSpPr txBox="1">
            <a:spLocks/>
          </p:cNvSpPr>
          <p:nvPr/>
        </p:nvSpPr>
        <p:spPr>
          <a:xfrm>
            <a:off x="5394555" y="10072062"/>
            <a:ext cx="11811000" cy="4456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10950" b="1" i="0">
                <a:solidFill>
                  <a:srgbClr val="FFFB00"/>
                </a:solidFill>
                <a:latin typeface="Noto Sans Mono CJK KR Bold"/>
                <a:ea typeface="+mj-ea"/>
                <a:cs typeface="Noto Sans Mono CJK KR Bold"/>
              </a:defRPr>
            </a:lvl1pPr>
          </a:lstStyle>
          <a:p>
            <a:pPr marL="12700" latinLnBrk="0">
              <a:spcBef>
                <a:spcPts val="114"/>
              </a:spcBef>
            </a:pPr>
            <a:r>
              <a:rPr lang="ko-KR" altLang="en-US" sz="2800" kern="0" spc="-5" dirty="0"/>
              <a:t>본 프로젝트는 </a:t>
            </a:r>
            <a:r>
              <a:rPr lang="en-US" altLang="ko-KR" sz="2800" kern="0" spc="-5" dirty="0"/>
              <a:t>(</a:t>
            </a:r>
            <a:r>
              <a:rPr lang="ko-KR" altLang="en-US" sz="2800" kern="0" spc="-5" dirty="0"/>
              <a:t>주</a:t>
            </a:r>
            <a:r>
              <a:rPr lang="en-US" altLang="ko-KR" sz="2800" kern="0" spc="-5" dirty="0"/>
              <a:t>) </a:t>
            </a:r>
            <a:r>
              <a:rPr lang="ko-KR" altLang="en-US" sz="2800" kern="0" spc="-5" dirty="0" err="1"/>
              <a:t>에이엄</a:t>
            </a:r>
            <a:r>
              <a:rPr lang="ko-KR" altLang="en-US" sz="2800" kern="0" spc="-5" dirty="0"/>
              <a:t> 의 지원을 받아 진행되었습니다</a:t>
            </a:r>
            <a:r>
              <a:rPr lang="en-US" altLang="ko-KR" sz="2800" kern="0" spc="-5" dirty="0"/>
              <a:t>. </a:t>
            </a:r>
            <a:endParaRPr lang="en-US" sz="2800" kern="0" spc="-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8">
            <a:extLst>
              <a:ext uri="{FF2B5EF4-FFF2-40B4-BE49-F238E27FC236}">
                <a16:creationId xmlns:a16="http://schemas.microsoft.com/office/drawing/2014/main" id="{14BB00A0-2A64-46EF-9E2D-6CFF79E56100}"/>
              </a:ext>
            </a:extLst>
          </p:cNvPr>
          <p:cNvSpPr txBox="1"/>
          <p:nvPr/>
        </p:nvSpPr>
        <p:spPr>
          <a:xfrm>
            <a:off x="984250" y="701675"/>
            <a:ext cx="12355943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4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Problem</a:t>
            </a: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46747FAF-1CAE-4685-A088-E0F16F4D4193}"/>
              </a:ext>
            </a:extLst>
          </p:cNvPr>
          <p:cNvSpPr txBox="1"/>
          <p:nvPr/>
        </p:nvSpPr>
        <p:spPr>
          <a:xfrm>
            <a:off x="5669000" y="13393844"/>
            <a:ext cx="12355943" cy="568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ko-KR" altLang="en-US" sz="36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인공지능을 </a:t>
            </a:r>
            <a:endParaRPr lang="en-US" altLang="ko-KR" sz="36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472816-D26B-4B39-AE75-64899CFDE0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4</a:t>
            </a:fld>
            <a:endParaRPr lang="ko-KR" altLang="en-US"/>
          </a:p>
        </p:txBody>
      </p:sp>
      <p:pic>
        <p:nvPicPr>
          <p:cNvPr id="3080" name="Picture 8" descr="Tesla 로고, Tesla Motors Car Tesla Model S 로고, 테슬라, 각도 ...">
            <a:extLst>
              <a:ext uri="{FF2B5EF4-FFF2-40B4-BE49-F238E27FC236}">
                <a16:creationId xmlns:a16="http://schemas.microsoft.com/office/drawing/2014/main" id="{FF433832-265B-4929-952A-9442E67D3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8" t="10849" r="34348" b="13475"/>
          <a:stretch/>
        </p:blipFill>
        <p:spPr bwMode="auto">
          <a:xfrm>
            <a:off x="1161373" y="1926817"/>
            <a:ext cx="2743200" cy="373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esla Autopilot Update Warns Drivers Sooner to Keep Hands on Wheel">
            <a:extLst>
              <a:ext uri="{FF2B5EF4-FFF2-40B4-BE49-F238E27FC236}">
                <a16:creationId xmlns:a16="http://schemas.microsoft.com/office/drawing/2014/main" id="{CDD8C6FF-EB14-48C9-BCC7-FF3CF89D2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373" y="6004061"/>
            <a:ext cx="9015253" cy="373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460F1E7E-CA38-4630-9769-612C1CDCA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299" y="1356475"/>
            <a:ext cx="7541428" cy="213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Model 3 | Tesla">
            <a:extLst>
              <a:ext uri="{FF2B5EF4-FFF2-40B4-BE49-F238E27FC236}">
                <a16:creationId xmlns:a16="http://schemas.microsoft.com/office/drawing/2014/main" id="{55C49D75-B009-4EC2-8310-5EA45B261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753" y="1926816"/>
            <a:ext cx="5973873" cy="373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The first Chinese Facial Recognition Boarding System was jointly ...">
            <a:extLst>
              <a:ext uri="{FF2B5EF4-FFF2-40B4-BE49-F238E27FC236}">
                <a16:creationId xmlns:a16="http://schemas.microsoft.com/office/drawing/2014/main" id="{D59C3520-0CCB-45B5-A9F6-150320D17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3"/>
          <a:stretch/>
        </p:blipFill>
        <p:spPr bwMode="auto">
          <a:xfrm>
            <a:off x="11401299" y="3838151"/>
            <a:ext cx="7337551" cy="594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145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8">
            <a:extLst>
              <a:ext uri="{FF2B5EF4-FFF2-40B4-BE49-F238E27FC236}">
                <a16:creationId xmlns:a16="http://schemas.microsoft.com/office/drawing/2014/main" id="{46747FAF-1CAE-4685-A088-E0F16F4D4193}"/>
              </a:ext>
            </a:extLst>
          </p:cNvPr>
          <p:cNvSpPr txBox="1"/>
          <p:nvPr/>
        </p:nvSpPr>
        <p:spPr>
          <a:xfrm>
            <a:off x="2371574" y="9965467"/>
            <a:ext cx="16267742" cy="568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ko-KR" altLang="en-US" sz="36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인공지능 분야에서</a:t>
            </a:r>
            <a:r>
              <a:rPr lang="en-US" altLang="ko-KR" sz="36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, </a:t>
            </a:r>
            <a:r>
              <a:rPr lang="ko-KR" altLang="en-US" sz="3600" b="1" spc="-60" dirty="0">
                <a:solidFill>
                  <a:srgbClr val="FFFF00"/>
                </a:solidFill>
                <a:latin typeface="Noto Sans CJK KR Bold"/>
                <a:cs typeface="Noto Sans CJK KR Bold"/>
              </a:rPr>
              <a:t>대기업</a:t>
            </a:r>
            <a:r>
              <a:rPr lang="ko-KR" altLang="en-US" sz="36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과 </a:t>
            </a:r>
            <a:r>
              <a:rPr lang="ko-KR" altLang="en-US" sz="3600" b="1" spc="-60" dirty="0" err="1">
                <a:solidFill>
                  <a:srgbClr val="FFFF00"/>
                </a:solidFill>
                <a:latin typeface="Noto Sans CJK KR Bold"/>
                <a:cs typeface="Noto Sans CJK KR Bold"/>
              </a:rPr>
              <a:t>스타트업</a:t>
            </a:r>
            <a:r>
              <a:rPr lang="ko-KR" altLang="en-US" sz="3600" b="1" spc="-60" dirty="0" err="1">
                <a:solidFill>
                  <a:srgbClr val="E65A46"/>
                </a:solidFill>
                <a:latin typeface="Noto Sans CJK KR Bold"/>
                <a:cs typeface="Noto Sans CJK KR Bold"/>
              </a:rPr>
              <a:t>이</a:t>
            </a:r>
            <a:r>
              <a:rPr lang="ko-KR" altLang="en-US" sz="36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 해결하려는 문제의 성격이 다르다 </a:t>
            </a:r>
            <a:endParaRPr lang="en-US" altLang="ko-KR" sz="36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472816-D26B-4B39-AE75-64899CFDE0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5</a:t>
            </a:fld>
            <a:endParaRPr lang="ko-KR" altLang="en-US"/>
          </a:p>
        </p:txBody>
      </p:sp>
      <p:pic>
        <p:nvPicPr>
          <p:cNvPr id="3080" name="Picture 8" descr="Tesla 로고, Tesla Motors Car Tesla Model S 로고, 테슬라, 각도 ...">
            <a:extLst>
              <a:ext uri="{FF2B5EF4-FFF2-40B4-BE49-F238E27FC236}">
                <a16:creationId xmlns:a16="http://schemas.microsoft.com/office/drawing/2014/main" id="{FF433832-265B-4929-952A-9442E67D3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8" t="10849" r="34348" b="13475"/>
          <a:stretch/>
        </p:blipFill>
        <p:spPr bwMode="auto">
          <a:xfrm>
            <a:off x="2371574" y="1827497"/>
            <a:ext cx="2375951" cy="323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460F1E7E-CA38-4630-9769-612C1CDCA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309" y="3621361"/>
            <a:ext cx="4059921" cy="114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oogle">
            <a:extLst>
              <a:ext uri="{FF2B5EF4-FFF2-40B4-BE49-F238E27FC236}">
                <a16:creationId xmlns:a16="http://schemas.microsoft.com/office/drawing/2014/main" id="{93AFF2D6-2B41-40E8-9DBE-850F5E133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795" y="2104729"/>
            <a:ext cx="3234435" cy="113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icrosoft on the Issues - News and perspectives on legal, public ...">
            <a:extLst>
              <a:ext uri="{FF2B5EF4-FFF2-40B4-BE49-F238E27FC236}">
                <a16:creationId xmlns:a16="http://schemas.microsoft.com/office/drawing/2014/main" id="{6A01BD17-BC80-4560-9EC8-36DCCECF2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474" y="4871498"/>
            <a:ext cx="6513192" cy="291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pple 대한민국 - YouTube">
            <a:extLst>
              <a:ext uri="{FF2B5EF4-FFF2-40B4-BE49-F238E27FC236}">
                <a16:creationId xmlns:a16="http://schemas.microsoft.com/office/drawing/2014/main" id="{DF4F6838-F52B-4D8C-828D-8EA131AB8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2" t="18338" r="31858" b="27777"/>
          <a:stretch/>
        </p:blipFill>
        <p:spPr bwMode="auto">
          <a:xfrm>
            <a:off x="7578912" y="5356567"/>
            <a:ext cx="1242018" cy="168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페이스북 - 위키백과, 우리 모두의 백과사전">
            <a:extLst>
              <a:ext uri="{FF2B5EF4-FFF2-40B4-BE49-F238E27FC236}">
                <a16:creationId xmlns:a16="http://schemas.microsoft.com/office/drawing/2014/main" id="{D4F8D602-A845-48F2-962B-177AF5471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574" y="7461607"/>
            <a:ext cx="6513192" cy="168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국내 AI스타트업 정보 총 망라된 '2019 KOREA AI Startups' 출간 ...">
            <a:extLst>
              <a:ext uri="{FF2B5EF4-FFF2-40B4-BE49-F238E27FC236}">
                <a16:creationId xmlns:a16="http://schemas.microsoft.com/office/drawing/2014/main" id="{62544A5B-22A6-43BF-BF05-6EE19B6BB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677" y="1989663"/>
            <a:ext cx="7602854" cy="715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82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472816-D26B-4B39-AE75-64899CFDE0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6</a:t>
            </a:fld>
            <a:endParaRPr lang="ko-KR" altLang="en-US"/>
          </a:p>
        </p:txBody>
      </p:sp>
      <p:pic>
        <p:nvPicPr>
          <p:cNvPr id="3080" name="Picture 8" descr="Tesla 로고, Tesla Motors Car Tesla Model S 로고, 테슬라, 각도 ...">
            <a:extLst>
              <a:ext uri="{FF2B5EF4-FFF2-40B4-BE49-F238E27FC236}">
                <a16:creationId xmlns:a16="http://schemas.microsoft.com/office/drawing/2014/main" id="{FF433832-265B-4929-952A-9442E67D3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8" t="10849" r="34348" b="13475"/>
          <a:stretch/>
        </p:blipFill>
        <p:spPr bwMode="auto">
          <a:xfrm>
            <a:off x="1899322" y="1696965"/>
            <a:ext cx="2375951" cy="323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460F1E7E-CA38-4630-9769-612C1CDCA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057" y="3490829"/>
            <a:ext cx="4059921" cy="114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oogle">
            <a:extLst>
              <a:ext uri="{FF2B5EF4-FFF2-40B4-BE49-F238E27FC236}">
                <a16:creationId xmlns:a16="http://schemas.microsoft.com/office/drawing/2014/main" id="{93AFF2D6-2B41-40E8-9DBE-850F5E133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543" y="1974197"/>
            <a:ext cx="3234435" cy="113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icrosoft on the Issues - News and perspectives on legal, public ...">
            <a:extLst>
              <a:ext uri="{FF2B5EF4-FFF2-40B4-BE49-F238E27FC236}">
                <a16:creationId xmlns:a16="http://schemas.microsoft.com/office/drawing/2014/main" id="{6A01BD17-BC80-4560-9EC8-36DCCECF2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22" y="4740966"/>
            <a:ext cx="6513192" cy="291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pple 대한민국 - YouTube">
            <a:extLst>
              <a:ext uri="{FF2B5EF4-FFF2-40B4-BE49-F238E27FC236}">
                <a16:creationId xmlns:a16="http://schemas.microsoft.com/office/drawing/2014/main" id="{DF4F6838-F52B-4D8C-828D-8EA131AB8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2" t="18338" r="31858" b="27777"/>
          <a:stretch/>
        </p:blipFill>
        <p:spPr bwMode="auto">
          <a:xfrm>
            <a:off x="7106660" y="5226035"/>
            <a:ext cx="1242018" cy="168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페이스북 - 위키백과, 우리 모두의 백과사전">
            <a:extLst>
              <a:ext uri="{FF2B5EF4-FFF2-40B4-BE49-F238E27FC236}">
                <a16:creationId xmlns:a16="http://schemas.microsoft.com/office/drawing/2014/main" id="{D4F8D602-A845-48F2-962B-177AF5471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322" y="7331075"/>
            <a:ext cx="6513192" cy="168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53D236-C983-4847-B661-CDD081872C95}"/>
              </a:ext>
            </a:extLst>
          </p:cNvPr>
          <p:cNvSpPr/>
          <p:nvPr/>
        </p:nvSpPr>
        <p:spPr>
          <a:xfrm>
            <a:off x="10226840" y="1"/>
            <a:ext cx="9877259" cy="11309349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자율주행택시 운행 시작...미래는 어떻게 바뀔까 - 뉴스톱">
            <a:extLst>
              <a:ext uri="{FF2B5EF4-FFF2-40B4-BE49-F238E27FC236}">
                <a16:creationId xmlns:a16="http://schemas.microsoft.com/office/drawing/2014/main" id="{3298F123-643F-4D0D-B054-38CEE5084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245" y="1136907"/>
            <a:ext cx="7730528" cy="412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일간투데이 모바일 사이트, [4차산업혁명] 마이크로소프트, &quot;얼굴인식 ...">
            <a:extLst>
              <a:ext uri="{FF2B5EF4-FFF2-40B4-BE49-F238E27FC236}">
                <a16:creationId xmlns:a16="http://schemas.microsoft.com/office/drawing/2014/main" id="{00F5C8C2-2008-4F77-834D-91398B983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494" y="5629940"/>
            <a:ext cx="7767279" cy="450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889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472816-D26B-4B39-AE75-64899CFDE0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7</a:t>
            </a:fld>
            <a:endParaRPr lang="ko-KR" altLang="en-US"/>
          </a:p>
        </p:txBody>
      </p:sp>
      <p:pic>
        <p:nvPicPr>
          <p:cNvPr id="4106" name="Picture 10" descr="국내 AI스타트업 정보 총 망라된 '2019 KOREA AI Startups' 출간 ...">
            <a:extLst>
              <a:ext uri="{FF2B5EF4-FFF2-40B4-BE49-F238E27FC236}">
                <a16:creationId xmlns:a16="http://schemas.microsoft.com/office/drawing/2014/main" id="{62544A5B-22A6-43BF-BF05-6EE19B6BB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8477" y="2358994"/>
            <a:ext cx="7602854" cy="715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인공지능 헬스케어 기업 '루닛', 160억 원 규모 투자유치 - 'Startup's ...">
            <a:extLst>
              <a:ext uri="{FF2B5EF4-FFF2-40B4-BE49-F238E27FC236}">
                <a16:creationId xmlns:a16="http://schemas.microsoft.com/office/drawing/2014/main" id="{0A78FE2D-66BB-4C62-A5E3-2447360F8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1" t="9268" r="34941" b="8946"/>
          <a:stretch/>
        </p:blipFill>
        <p:spPr bwMode="auto">
          <a:xfrm>
            <a:off x="1441450" y="779895"/>
            <a:ext cx="36576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387FD33-3069-4105-ADA9-754130019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058" y="672043"/>
            <a:ext cx="5514975" cy="4895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A6A4D6-E540-4216-8AFF-827061F1F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6231446"/>
            <a:ext cx="9619933" cy="412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06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8">
            <a:extLst>
              <a:ext uri="{FF2B5EF4-FFF2-40B4-BE49-F238E27FC236}">
                <a16:creationId xmlns:a16="http://schemas.microsoft.com/office/drawing/2014/main" id="{46747FAF-1CAE-4685-A088-E0F16F4D4193}"/>
              </a:ext>
            </a:extLst>
          </p:cNvPr>
          <p:cNvSpPr txBox="1"/>
          <p:nvPr/>
        </p:nvSpPr>
        <p:spPr>
          <a:xfrm>
            <a:off x="3593540" y="9913595"/>
            <a:ext cx="13471676" cy="568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ko-KR" altLang="en-US" sz="3600" b="1" spc="-60" dirty="0">
                <a:solidFill>
                  <a:srgbClr val="FFFF00"/>
                </a:solidFill>
                <a:latin typeface="Noto Sans CJK KR Bold"/>
                <a:cs typeface="Noto Sans CJK KR Bold"/>
              </a:rPr>
              <a:t>인공지능 기반 소규모 스타트업 </a:t>
            </a:r>
            <a:r>
              <a:rPr lang="ko-KR" altLang="en-US" sz="36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에서는 어떤 어려움을 겪고 있을까</a:t>
            </a:r>
            <a:r>
              <a:rPr lang="en-US" altLang="ko-KR" sz="36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?</a:t>
            </a:r>
            <a:r>
              <a:rPr lang="ko-KR" altLang="en-US" sz="36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 </a:t>
            </a:r>
            <a:endParaRPr lang="en-US" altLang="ko-KR" sz="36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472816-D26B-4B39-AE75-64899CFDE0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8</a:t>
            </a:fld>
            <a:endParaRPr lang="ko-KR" altLang="en-US"/>
          </a:p>
        </p:txBody>
      </p:sp>
      <p:pic>
        <p:nvPicPr>
          <p:cNvPr id="3080" name="Picture 8" descr="Tesla 로고, Tesla Motors Car Tesla Model S 로고, 테슬라, 각도 ...">
            <a:extLst>
              <a:ext uri="{FF2B5EF4-FFF2-40B4-BE49-F238E27FC236}">
                <a16:creationId xmlns:a16="http://schemas.microsoft.com/office/drawing/2014/main" id="{FF433832-265B-4929-952A-9442E67D3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8" t="10849" r="34348" b="13475"/>
          <a:stretch/>
        </p:blipFill>
        <p:spPr bwMode="auto">
          <a:xfrm>
            <a:off x="2371574" y="1827497"/>
            <a:ext cx="2375951" cy="323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460F1E7E-CA38-4630-9769-612C1CDCA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309" y="3621361"/>
            <a:ext cx="4059921" cy="114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oogle">
            <a:extLst>
              <a:ext uri="{FF2B5EF4-FFF2-40B4-BE49-F238E27FC236}">
                <a16:creationId xmlns:a16="http://schemas.microsoft.com/office/drawing/2014/main" id="{93AFF2D6-2B41-40E8-9DBE-850F5E133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795" y="2104729"/>
            <a:ext cx="3234435" cy="113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icrosoft on the Issues - News and perspectives on legal, public ...">
            <a:extLst>
              <a:ext uri="{FF2B5EF4-FFF2-40B4-BE49-F238E27FC236}">
                <a16:creationId xmlns:a16="http://schemas.microsoft.com/office/drawing/2014/main" id="{6A01BD17-BC80-4560-9EC8-36DCCECF2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474" y="4871498"/>
            <a:ext cx="6513192" cy="291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pple 대한민국 - YouTube">
            <a:extLst>
              <a:ext uri="{FF2B5EF4-FFF2-40B4-BE49-F238E27FC236}">
                <a16:creationId xmlns:a16="http://schemas.microsoft.com/office/drawing/2014/main" id="{DF4F6838-F52B-4D8C-828D-8EA131AB8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2" t="18338" r="31858" b="27777"/>
          <a:stretch/>
        </p:blipFill>
        <p:spPr bwMode="auto">
          <a:xfrm>
            <a:off x="7578912" y="5356567"/>
            <a:ext cx="1242018" cy="168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페이스북 - 위키백과, 우리 모두의 백과사전">
            <a:extLst>
              <a:ext uri="{FF2B5EF4-FFF2-40B4-BE49-F238E27FC236}">
                <a16:creationId xmlns:a16="http://schemas.microsoft.com/office/drawing/2014/main" id="{D4F8D602-A845-48F2-962B-177AF5471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574" y="7461607"/>
            <a:ext cx="6513192" cy="168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국내 AI스타트업 정보 총 망라된 '2019 KOREA AI Startups' 출간 ...">
            <a:extLst>
              <a:ext uri="{FF2B5EF4-FFF2-40B4-BE49-F238E27FC236}">
                <a16:creationId xmlns:a16="http://schemas.microsoft.com/office/drawing/2014/main" id="{62544A5B-22A6-43BF-BF05-6EE19B6BB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677" y="1989663"/>
            <a:ext cx="7602854" cy="715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0354B9-FB91-42AA-B960-4F8D64437FB7}"/>
              </a:ext>
            </a:extLst>
          </p:cNvPr>
          <p:cNvSpPr/>
          <p:nvPr/>
        </p:nvSpPr>
        <p:spPr>
          <a:xfrm>
            <a:off x="2210568" y="1463674"/>
            <a:ext cx="7841481" cy="814833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628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8">
            <a:extLst>
              <a:ext uri="{FF2B5EF4-FFF2-40B4-BE49-F238E27FC236}">
                <a16:creationId xmlns:a16="http://schemas.microsoft.com/office/drawing/2014/main" id="{14BB00A0-2A64-46EF-9E2D-6CFF79E56100}"/>
              </a:ext>
            </a:extLst>
          </p:cNvPr>
          <p:cNvSpPr txBox="1"/>
          <p:nvPr/>
        </p:nvSpPr>
        <p:spPr>
          <a:xfrm>
            <a:off x="984250" y="701675"/>
            <a:ext cx="12355943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40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Problem</a:t>
            </a:r>
          </a:p>
        </p:txBody>
      </p:sp>
      <p:sp>
        <p:nvSpPr>
          <p:cNvPr id="9" name="object 18">
            <a:extLst>
              <a:ext uri="{FF2B5EF4-FFF2-40B4-BE49-F238E27FC236}">
                <a16:creationId xmlns:a16="http://schemas.microsoft.com/office/drawing/2014/main" id="{46747FAF-1CAE-4685-A088-E0F16F4D4193}"/>
              </a:ext>
            </a:extLst>
          </p:cNvPr>
          <p:cNvSpPr txBox="1"/>
          <p:nvPr/>
        </p:nvSpPr>
        <p:spPr>
          <a:xfrm>
            <a:off x="4794250" y="9388475"/>
            <a:ext cx="12355943" cy="5681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ko-KR" altLang="en-US" sz="36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인공지능 의 성능은 </a:t>
            </a:r>
            <a:r>
              <a:rPr lang="ko-KR" altLang="en-US" sz="3600" b="1" spc="-60" dirty="0" err="1">
                <a:solidFill>
                  <a:srgbClr val="FFFF00"/>
                </a:solidFill>
                <a:latin typeface="Noto Sans CJK KR Bold"/>
                <a:cs typeface="Noto Sans CJK KR Bold"/>
              </a:rPr>
              <a:t>라벨링</a:t>
            </a:r>
            <a:r>
              <a:rPr lang="ko-KR" altLang="en-US" sz="3600" b="1" spc="-60" dirty="0">
                <a:solidFill>
                  <a:srgbClr val="FFFF00"/>
                </a:solidFill>
                <a:latin typeface="Noto Sans CJK KR Bold"/>
                <a:cs typeface="Noto Sans CJK KR Bold"/>
              </a:rPr>
              <a:t> 된 데이터의 양</a:t>
            </a:r>
            <a:r>
              <a:rPr lang="ko-KR" altLang="en-US" sz="3600" b="1" spc="-60" dirty="0">
                <a:solidFill>
                  <a:srgbClr val="E65A46"/>
                </a:solidFill>
                <a:latin typeface="Noto Sans CJK KR Bold"/>
                <a:cs typeface="Noto Sans CJK KR Bold"/>
              </a:rPr>
              <a:t>에 좌우된다</a:t>
            </a:r>
            <a:endParaRPr lang="en-US" altLang="ko-KR" sz="3600" b="1" spc="-60" dirty="0">
              <a:solidFill>
                <a:srgbClr val="E65A46"/>
              </a:solidFill>
              <a:latin typeface="Noto Sans CJK KR Bold"/>
              <a:cs typeface="Noto Sans CJK KR Bold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472816-D26B-4B39-AE75-64899CFDE04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9</a:t>
            </a:fld>
            <a:endParaRPr lang="ko-KR" altLang="en-US"/>
          </a:p>
        </p:txBody>
      </p:sp>
      <p:pic>
        <p:nvPicPr>
          <p:cNvPr id="17" name="Picture 2" descr="Data Labeling is China's Secret Weapon in the Connected Car Battle">
            <a:extLst>
              <a:ext uri="{FF2B5EF4-FFF2-40B4-BE49-F238E27FC236}">
                <a16:creationId xmlns:a16="http://schemas.microsoft.com/office/drawing/2014/main" id="{CCF289A6-4ACF-4F5D-A67F-CCA689889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3899" y="2289894"/>
            <a:ext cx="8350629" cy="578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Kakao Brain">
            <a:extLst>
              <a:ext uri="{FF2B5EF4-FFF2-40B4-BE49-F238E27FC236}">
                <a16:creationId xmlns:a16="http://schemas.microsoft.com/office/drawing/2014/main" id="{9BC5A62A-93AF-4E5C-B0CD-08933ADFB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2289894"/>
            <a:ext cx="9220200" cy="578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523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3585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944</Words>
  <Application>Microsoft Office PowerPoint</Application>
  <PresentationFormat>사용자 지정</PresentationFormat>
  <Paragraphs>154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Noto Sans CJK KR Bold</vt:lpstr>
      <vt:lpstr>Noto Sans Mono CJK KR Bold</vt:lpstr>
      <vt:lpstr>UnDotum</vt:lpstr>
      <vt:lpstr>맑은 고딕</vt:lpstr>
      <vt:lpstr>Calibri</vt:lpstr>
      <vt:lpstr>Office Theme</vt:lpstr>
      <vt:lpstr>Smart Labeler 데이터 레이블링 자동화 서비스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오픈소스 데이터베이스</dc:title>
  <cp:lastModifiedBy>Park JaeHyun</cp:lastModifiedBy>
  <cp:revision>1237</cp:revision>
  <dcterms:created xsi:type="dcterms:W3CDTF">2020-01-20T11:30:37Z</dcterms:created>
  <dcterms:modified xsi:type="dcterms:W3CDTF">2020-06-24T13:52:28Z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2020-01-20T00:00:00Z</vt:filetime>
  </property>
</Properties>
</file>